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Fraunces"/>
      <p:regular r:id="rId16"/>
    </p:embeddedFont>
    <p:embeddedFont>
      <p:font typeface="Fraunces"/>
      <p:regular r:id="rId17"/>
    </p:embeddedFont>
    <p:embeddedFont>
      <p:font typeface="Fraunces"/>
      <p:regular r:id="rId18"/>
    </p:embeddedFont>
    <p:embeddedFont>
      <p:font typeface="Fraunces"/>
      <p:regular r:id="rId19"/>
    </p:embeddedFont>
    <p:embeddedFont>
      <p:font typeface="Nobile"/>
      <p:regular r:id="rId20"/>
    </p:embeddedFont>
    <p:embeddedFont>
      <p:font typeface="Nobile"/>
      <p:regular r:id="rId21"/>
    </p:embeddedFont>
    <p:embeddedFont>
      <p:font typeface="Nobile"/>
      <p:regular r:id="rId22"/>
    </p:embeddedFont>
    <p:embeddedFont>
      <p:font typeface="Nobile"/>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2-2.png>
</file>

<file path=ppt/media/image-3-1.png>
</file>

<file path=ppt/media/image-5-1.png>
</file>

<file path=ppt/media/image-6-1.png>
</file>

<file path=ppt/media/image-6-2.png>
</file>

<file path=ppt/media/image-6-3.png>
</file>

<file path=ppt/media/image-6-4.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5" Type="http://schemas.openxmlformats.org/officeDocument/2006/relationships/slideLayout" Target="../slideLayouts/slideLayout10.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83782"/>
            <a:ext cx="7556421" cy="978218"/>
          </a:xfrm>
          <a:prstGeom prst="rect">
            <a:avLst/>
          </a:prstGeom>
          <a:noFill/>
          <a:ln/>
        </p:spPr>
        <p:txBody>
          <a:bodyPr wrap="none" lIns="0" tIns="0" rIns="0" bIns="0" rtlCol="0" anchor="t"/>
          <a:lstStyle/>
          <a:p>
            <a:pPr indent="0" marL="0">
              <a:lnSpc>
                <a:spcPts val="7700"/>
              </a:lnSpc>
              <a:buNone/>
            </a:pPr>
            <a:r>
              <a:rPr lang="en-US" sz="6150" b="1" dirty="0">
                <a:solidFill>
                  <a:srgbClr val="3B4540"/>
                </a:solidFill>
                <a:latin typeface="Fraunces" pitchFamily="34" charset="0"/>
                <a:ea typeface="Fraunces" pitchFamily="34" charset="-122"/>
                <a:cs typeface="Fraunces" pitchFamily="34" charset="-120"/>
              </a:rPr>
              <a:t>VISION</a:t>
            </a:r>
            <a:endParaRPr lang="en-US" sz="6150" dirty="0"/>
          </a:p>
        </p:txBody>
      </p:sp>
      <p:sp>
        <p:nvSpPr>
          <p:cNvPr id="4" name="Text 1"/>
          <p:cNvSpPr/>
          <p:nvPr/>
        </p:nvSpPr>
        <p:spPr>
          <a:xfrm>
            <a:off x="793790" y="3002161"/>
            <a:ext cx="7556421"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"From Detection to Perception – Redefining Accessibility"</a:t>
            </a:r>
            <a:endParaRPr lang="en-US" sz="1750" dirty="0"/>
          </a:p>
        </p:txBody>
      </p:sp>
      <p:sp>
        <p:nvSpPr>
          <p:cNvPr id="5" name="Text 2"/>
          <p:cNvSpPr/>
          <p:nvPr/>
        </p:nvSpPr>
        <p:spPr>
          <a:xfrm>
            <a:off x="793790" y="3620214"/>
            <a:ext cx="7556421"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Mentor: Anjali Chauhan</a:t>
            </a:r>
            <a:endParaRPr lang="en-US" sz="1750" dirty="0"/>
          </a:p>
        </p:txBody>
      </p:sp>
      <p:sp>
        <p:nvSpPr>
          <p:cNvPr id="6" name="Text 3"/>
          <p:cNvSpPr/>
          <p:nvPr/>
        </p:nvSpPr>
        <p:spPr>
          <a:xfrm>
            <a:off x="1156692" y="4238268"/>
            <a:ext cx="7193518"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5449"/>
                </a:solidFill>
                <a:latin typeface="Nobile" pitchFamily="34" charset="0"/>
                <a:ea typeface="Nobile" pitchFamily="34" charset="-122"/>
                <a:cs typeface="Nobile" pitchFamily="34" charset="-120"/>
              </a:rPr>
              <a:t>Pratibha</a:t>
            </a:r>
            <a:endParaRPr lang="en-US" sz="1750" dirty="0"/>
          </a:p>
        </p:txBody>
      </p:sp>
      <p:sp>
        <p:nvSpPr>
          <p:cNvPr id="7" name="Text 4"/>
          <p:cNvSpPr/>
          <p:nvPr/>
        </p:nvSpPr>
        <p:spPr>
          <a:xfrm>
            <a:off x="1156692" y="4680466"/>
            <a:ext cx="7193518"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5449"/>
                </a:solidFill>
                <a:latin typeface="Nobile" pitchFamily="34" charset="0"/>
                <a:ea typeface="Nobile" pitchFamily="34" charset="-122"/>
                <a:cs typeface="Nobile" pitchFamily="34" charset="-120"/>
              </a:rPr>
              <a:t>Kanika Sangal</a:t>
            </a:r>
            <a:endParaRPr lang="en-US" sz="1750" dirty="0"/>
          </a:p>
        </p:txBody>
      </p:sp>
      <p:sp>
        <p:nvSpPr>
          <p:cNvPr id="8" name="Text 5"/>
          <p:cNvSpPr/>
          <p:nvPr/>
        </p:nvSpPr>
        <p:spPr>
          <a:xfrm>
            <a:off x="1156692" y="5122664"/>
            <a:ext cx="7193518"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5449"/>
                </a:solidFill>
                <a:latin typeface="Nobile" pitchFamily="34" charset="0"/>
                <a:ea typeface="Nobile" pitchFamily="34" charset="-122"/>
                <a:cs typeface="Nobile" pitchFamily="34" charset="-120"/>
              </a:rPr>
              <a:t>Vanshika Tyagi</a:t>
            </a:r>
            <a:endParaRPr lang="en-US" sz="1750" dirty="0"/>
          </a:p>
        </p:txBody>
      </p:sp>
      <p:sp>
        <p:nvSpPr>
          <p:cNvPr id="9" name="Text 6"/>
          <p:cNvSpPr/>
          <p:nvPr/>
        </p:nvSpPr>
        <p:spPr>
          <a:xfrm>
            <a:off x="1156692" y="5564862"/>
            <a:ext cx="7193518" cy="362903"/>
          </a:xfrm>
          <a:prstGeom prst="rect">
            <a:avLst/>
          </a:prstGeom>
          <a:noFill/>
          <a:ln/>
        </p:spPr>
        <p:txBody>
          <a:bodyPr wrap="none" lIns="0" tIns="0" rIns="0" bIns="0" rtlCol="0" anchor="t"/>
          <a:lstStyle/>
          <a:p>
            <a:pPr algn="l" marL="342900" indent="-342900">
              <a:lnSpc>
                <a:spcPts val="2850"/>
              </a:lnSpc>
              <a:buSzPct val="100000"/>
              <a:buChar char="•"/>
            </a:pPr>
            <a:r>
              <a:rPr lang="en-US" sz="1750" dirty="0">
                <a:solidFill>
                  <a:srgbClr val="405449"/>
                </a:solidFill>
                <a:latin typeface="Nobile" pitchFamily="34" charset="0"/>
                <a:ea typeface="Nobile" pitchFamily="34" charset="-122"/>
                <a:cs typeface="Nobile" pitchFamily="34" charset="-120"/>
              </a:rPr>
              <a:t>Nandini Gupta</a:t>
            </a:r>
            <a:endParaRPr lang="en-US" sz="1750" dirty="0"/>
          </a:p>
        </p:txBody>
      </p:sp>
      <p:sp>
        <p:nvSpPr>
          <p:cNvPr id="10" name="Text 7"/>
          <p:cNvSpPr/>
          <p:nvPr/>
        </p:nvSpPr>
        <p:spPr>
          <a:xfrm>
            <a:off x="793790" y="6182916"/>
            <a:ext cx="7556421"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02604" y="1630204"/>
            <a:ext cx="4969193" cy="4969193"/>
          </a:xfrm>
          <a:prstGeom prst="rect">
            <a:avLst/>
          </a:prstGeom>
        </p:spPr>
      </p:pic>
      <p:sp>
        <p:nvSpPr>
          <p:cNvPr id="4" name="Text 0"/>
          <p:cNvSpPr/>
          <p:nvPr/>
        </p:nvSpPr>
        <p:spPr>
          <a:xfrm>
            <a:off x="724138" y="900708"/>
            <a:ext cx="5172551" cy="646509"/>
          </a:xfrm>
          <a:prstGeom prst="rect">
            <a:avLst/>
          </a:prstGeom>
          <a:noFill/>
          <a:ln/>
        </p:spPr>
        <p:txBody>
          <a:bodyPr wrap="none" lIns="0" tIns="0" rIns="0" bIns="0" rtlCol="0" anchor="t"/>
          <a:lstStyle/>
          <a:p>
            <a:pPr indent="0" marL="0">
              <a:lnSpc>
                <a:spcPts val="5050"/>
              </a:lnSpc>
              <a:buNone/>
            </a:pPr>
            <a:r>
              <a:rPr lang="en-US" sz="4050" b="1" dirty="0">
                <a:solidFill>
                  <a:srgbClr val="3B4540"/>
                </a:solidFill>
                <a:latin typeface="Fraunces" pitchFamily="34" charset="0"/>
                <a:ea typeface="Fraunces" pitchFamily="34" charset="-122"/>
                <a:cs typeface="Fraunces" pitchFamily="34" charset="-120"/>
              </a:rPr>
              <a:t>Problem Statement</a:t>
            </a:r>
            <a:endParaRPr lang="en-US" sz="4050" dirty="0"/>
          </a:p>
        </p:txBody>
      </p:sp>
      <p:sp>
        <p:nvSpPr>
          <p:cNvPr id="5" name="Text 1"/>
          <p:cNvSpPr/>
          <p:nvPr/>
        </p:nvSpPr>
        <p:spPr>
          <a:xfrm>
            <a:off x="724138" y="1857494"/>
            <a:ext cx="7695724" cy="992981"/>
          </a:xfrm>
          <a:prstGeom prst="rect">
            <a:avLst/>
          </a:prstGeom>
          <a:noFill/>
          <a:ln/>
        </p:spPr>
        <p:txBody>
          <a:bodyPr wrap="square" lIns="0" tIns="0" rIns="0" bIns="0" rtlCol="0" anchor="t"/>
          <a:lstStyle/>
          <a:p>
            <a:pPr indent="0" marL="0">
              <a:lnSpc>
                <a:spcPts val="2600"/>
              </a:lnSpc>
              <a:buNone/>
            </a:pPr>
            <a:r>
              <a:rPr lang="en-US" sz="1600" dirty="0">
                <a:solidFill>
                  <a:srgbClr val="405449"/>
                </a:solidFill>
                <a:latin typeface="Nobile" pitchFamily="34" charset="0"/>
                <a:ea typeface="Nobile" pitchFamily="34" charset="-122"/>
                <a:cs typeface="Nobile" pitchFamily="34" charset="-120"/>
              </a:rPr>
              <a:t>Color vision deficiencies and cataracts affect vision and quality of life. Traditional diagnostic methods are time-consuming, subjective, and inconsistent, highlighting the need for more efficient and accurate solutions.</a:t>
            </a:r>
            <a:endParaRPr lang="en-US" sz="1600" dirty="0"/>
          </a:p>
        </p:txBody>
      </p:sp>
      <p:sp>
        <p:nvSpPr>
          <p:cNvPr id="6" name="Shape 2"/>
          <p:cNvSpPr/>
          <p:nvPr/>
        </p:nvSpPr>
        <p:spPr>
          <a:xfrm>
            <a:off x="724138" y="3083123"/>
            <a:ext cx="3744516" cy="2515910"/>
          </a:xfrm>
          <a:prstGeom prst="roundRect">
            <a:avLst>
              <a:gd name="adj" fmla="val 7401"/>
            </a:avLst>
          </a:prstGeom>
          <a:solidFill>
            <a:srgbClr val="E8F3E8"/>
          </a:solidFill>
          <a:ln/>
        </p:spPr>
      </p:sp>
      <p:sp>
        <p:nvSpPr>
          <p:cNvPr id="7" name="Text 3"/>
          <p:cNvSpPr/>
          <p:nvPr/>
        </p:nvSpPr>
        <p:spPr>
          <a:xfrm>
            <a:off x="930950" y="3289935"/>
            <a:ext cx="2752844" cy="323255"/>
          </a:xfrm>
          <a:prstGeom prst="rect">
            <a:avLst/>
          </a:prstGeom>
          <a:noFill/>
          <a:ln/>
        </p:spPr>
        <p:txBody>
          <a:bodyPr wrap="none" lIns="0" tIns="0" rIns="0" bIns="0" rtlCol="0" anchor="t"/>
          <a:lstStyle/>
          <a:p>
            <a:pPr indent="0" marL="0">
              <a:lnSpc>
                <a:spcPts val="2500"/>
              </a:lnSpc>
              <a:buNone/>
            </a:pPr>
            <a:r>
              <a:rPr lang="en-US" sz="2000" b="1" dirty="0">
                <a:solidFill>
                  <a:srgbClr val="405449"/>
                </a:solidFill>
                <a:latin typeface="Fraunces" pitchFamily="34" charset="0"/>
                <a:ea typeface="Fraunces" pitchFamily="34" charset="-122"/>
                <a:cs typeface="Fraunces" pitchFamily="34" charset="-120"/>
              </a:rPr>
              <a:t>Limited Accessibility</a:t>
            </a:r>
            <a:endParaRPr lang="en-US" sz="2000" dirty="0"/>
          </a:p>
        </p:txBody>
      </p:sp>
      <p:sp>
        <p:nvSpPr>
          <p:cNvPr id="8" name="Text 4"/>
          <p:cNvSpPr/>
          <p:nvPr/>
        </p:nvSpPr>
        <p:spPr>
          <a:xfrm>
            <a:off x="930950" y="3737253"/>
            <a:ext cx="3330893" cy="1654969"/>
          </a:xfrm>
          <a:prstGeom prst="rect">
            <a:avLst/>
          </a:prstGeom>
          <a:noFill/>
          <a:ln/>
        </p:spPr>
        <p:txBody>
          <a:bodyPr wrap="square" lIns="0" tIns="0" rIns="0" bIns="0" rtlCol="0" anchor="t"/>
          <a:lstStyle/>
          <a:p>
            <a:pPr indent="0" marL="0">
              <a:lnSpc>
                <a:spcPts val="2600"/>
              </a:lnSpc>
              <a:buNone/>
            </a:pPr>
            <a:r>
              <a:rPr lang="en-US" sz="1600" dirty="0">
                <a:solidFill>
                  <a:srgbClr val="405449"/>
                </a:solidFill>
                <a:latin typeface="Nobile" pitchFamily="34" charset="0"/>
                <a:ea typeface="Nobile" pitchFamily="34" charset="-122"/>
                <a:cs typeface="Nobile" pitchFamily="34" charset="-120"/>
              </a:rPr>
              <a:t>Specialized diagnostic equipment and qualified professionals are not readily available in many regions, hindering timely diagnosis and treatment.</a:t>
            </a:r>
            <a:endParaRPr lang="en-US" sz="1600" dirty="0"/>
          </a:p>
        </p:txBody>
      </p:sp>
      <p:sp>
        <p:nvSpPr>
          <p:cNvPr id="9" name="Shape 5"/>
          <p:cNvSpPr/>
          <p:nvPr/>
        </p:nvSpPr>
        <p:spPr>
          <a:xfrm>
            <a:off x="4675465" y="3083123"/>
            <a:ext cx="3744516" cy="2515910"/>
          </a:xfrm>
          <a:prstGeom prst="roundRect">
            <a:avLst>
              <a:gd name="adj" fmla="val 7401"/>
            </a:avLst>
          </a:prstGeom>
          <a:solidFill>
            <a:srgbClr val="E8F3E8"/>
          </a:solidFill>
          <a:ln/>
        </p:spPr>
      </p:sp>
      <p:sp>
        <p:nvSpPr>
          <p:cNvPr id="10" name="Text 6"/>
          <p:cNvSpPr/>
          <p:nvPr/>
        </p:nvSpPr>
        <p:spPr>
          <a:xfrm>
            <a:off x="4882277" y="3289935"/>
            <a:ext cx="2936081" cy="323255"/>
          </a:xfrm>
          <a:prstGeom prst="rect">
            <a:avLst/>
          </a:prstGeom>
          <a:noFill/>
          <a:ln/>
        </p:spPr>
        <p:txBody>
          <a:bodyPr wrap="none" lIns="0" tIns="0" rIns="0" bIns="0" rtlCol="0" anchor="t"/>
          <a:lstStyle/>
          <a:p>
            <a:pPr indent="0" marL="0">
              <a:lnSpc>
                <a:spcPts val="2500"/>
              </a:lnSpc>
              <a:buNone/>
            </a:pPr>
            <a:r>
              <a:rPr lang="en-US" sz="2000" b="1" dirty="0">
                <a:solidFill>
                  <a:srgbClr val="405449"/>
                </a:solidFill>
                <a:latin typeface="Fraunces" pitchFamily="34" charset="0"/>
                <a:ea typeface="Fraunces" pitchFamily="34" charset="-122"/>
                <a:cs typeface="Fraunces" pitchFamily="34" charset="-120"/>
              </a:rPr>
              <a:t>Subjectivity of Testing</a:t>
            </a:r>
            <a:endParaRPr lang="en-US" sz="2000" dirty="0"/>
          </a:p>
        </p:txBody>
      </p:sp>
      <p:sp>
        <p:nvSpPr>
          <p:cNvPr id="11" name="Text 7"/>
          <p:cNvSpPr/>
          <p:nvPr/>
        </p:nvSpPr>
        <p:spPr>
          <a:xfrm>
            <a:off x="4882277" y="3737253"/>
            <a:ext cx="3330893" cy="1654969"/>
          </a:xfrm>
          <a:prstGeom prst="rect">
            <a:avLst/>
          </a:prstGeom>
          <a:noFill/>
          <a:ln/>
        </p:spPr>
        <p:txBody>
          <a:bodyPr wrap="square" lIns="0" tIns="0" rIns="0" bIns="0" rtlCol="0" anchor="t"/>
          <a:lstStyle/>
          <a:p>
            <a:pPr indent="0" marL="0">
              <a:lnSpc>
                <a:spcPts val="2600"/>
              </a:lnSpc>
              <a:buNone/>
            </a:pPr>
            <a:r>
              <a:rPr lang="en-US" sz="1600" dirty="0">
                <a:solidFill>
                  <a:srgbClr val="405449"/>
                </a:solidFill>
                <a:latin typeface="Nobile" pitchFamily="34" charset="0"/>
                <a:ea typeface="Nobile" pitchFamily="34" charset="-122"/>
                <a:cs typeface="Nobile" pitchFamily="34" charset="-120"/>
              </a:rPr>
              <a:t>Traditional color vision tests rely on human judgment and are prone to inconsistencies and errors, impacting the accuracy of diagnoses.</a:t>
            </a:r>
            <a:endParaRPr lang="en-US" sz="1600" dirty="0"/>
          </a:p>
        </p:txBody>
      </p:sp>
      <p:sp>
        <p:nvSpPr>
          <p:cNvPr id="12" name="Shape 8"/>
          <p:cNvSpPr/>
          <p:nvPr/>
        </p:nvSpPr>
        <p:spPr>
          <a:xfrm>
            <a:off x="724138" y="5805845"/>
            <a:ext cx="7695724" cy="1522928"/>
          </a:xfrm>
          <a:prstGeom prst="roundRect">
            <a:avLst>
              <a:gd name="adj" fmla="val 12227"/>
            </a:avLst>
          </a:prstGeom>
          <a:solidFill>
            <a:srgbClr val="E8F3E8"/>
          </a:solidFill>
          <a:ln/>
        </p:spPr>
      </p:sp>
      <p:sp>
        <p:nvSpPr>
          <p:cNvPr id="13" name="Text 9"/>
          <p:cNvSpPr/>
          <p:nvPr/>
        </p:nvSpPr>
        <p:spPr>
          <a:xfrm>
            <a:off x="930950" y="6012656"/>
            <a:ext cx="3599736" cy="323255"/>
          </a:xfrm>
          <a:prstGeom prst="rect">
            <a:avLst/>
          </a:prstGeom>
          <a:noFill/>
          <a:ln/>
        </p:spPr>
        <p:txBody>
          <a:bodyPr wrap="none" lIns="0" tIns="0" rIns="0" bIns="0" rtlCol="0" anchor="t"/>
          <a:lstStyle/>
          <a:p>
            <a:pPr indent="0" marL="0">
              <a:lnSpc>
                <a:spcPts val="2500"/>
              </a:lnSpc>
              <a:buNone/>
            </a:pPr>
            <a:r>
              <a:rPr lang="en-US" sz="2000" b="1" dirty="0">
                <a:solidFill>
                  <a:srgbClr val="405449"/>
                </a:solidFill>
                <a:latin typeface="Fraunces" pitchFamily="34" charset="0"/>
                <a:ea typeface="Fraunces" pitchFamily="34" charset="-122"/>
                <a:cs typeface="Fraunces" pitchFamily="34" charset="-120"/>
              </a:rPr>
              <a:t>Time-consuming Processes</a:t>
            </a:r>
            <a:endParaRPr lang="en-US" sz="2000" dirty="0"/>
          </a:p>
        </p:txBody>
      </p:sp>
      <p:sp>
        <p:nvSpPr>
          <p:cNvPr id="14" name="Text 10"/>
          <p:cNvSpPr/>
          <p:nvPr/>
        </p:nvSpPr>
        <p:spPr>
          <a:xfrm>
            <a:off x="930950" y="6459974"/>
            <a:ext cx="7282101" cy="661988"/>
          </a:xfrm>
          <a:prstGeom prst="rect">
            <a:avLst/>
          </a:prstGeom>
          <a:noFill/>
          <a:ln/>
        </p:spPr>
        <p:txBody>
          <a:bodyPr wrap="square" lIns="0" tIns="0" rIns="0" bIns="0" rtlCol="0" anchor="t"/>
          <a:lstStyle/>
          <a:p>
            <a:pPr indent="0" marL="0">
              <a:lnSpc>
                <a:spcPts val="2600"/>
              </a:lnSpc>
              <a:buNone/>
            </a:pPr>
            <a:r>
              <a:rPr lang="en-US" sz="1600" dirty="0">
                <a:solidFill>
                  <a:srgbClr val="405449"/>
                </a:solidFill>
                <a:latin typeface="Nobile" pitchFamily="34" charset="0"/>
                <a:ea typeface="Nobile" pitchFamily="34" charset="-122"/>
                <a:cs typeface="Nobile" pitchFamily="34" charset="-120"/>
              </a:rPr>
              <a:t>Diagnostic procedures can be lengthy and require multiple visits, potentially delaying treatment and impacting patient care.</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330648"/>
          </a:xfrm>
          <a:prstGeom prst="rect">
            <a:avLst/>
          </a:prstGeom>
        </p:spPr>
      </p:pic>
      <p:sp>
        <p:nvSpPr>
          <p:cNvPr id="3" name="Text 0"/>
          <p:cNvSpPr/>
          <p:nvPr/>
        </p:nvSpPr>
        <p:spPr>
          <a:xfrm>
            <a:off x="652582" y="2845118"/>
            <a:ext cx="4661297" cy="582573"/>
          </a:xfrm>
          <a:prstGeom prst="rect">
            <a:avLst/>
          </a:prstGeom>
          <a:noFill/>
          <a:ln/>
        </p:spPr>
        <p:txBody>
          <a:bodyPr wrap="none" lIns="0" tIns="0" rIns="0" bIns="0" rtlCol="0" anchor="t"/>
          <a:lstStyle/>
          <a:p>
            <a:pPr indent="0" marL="0">
              <a:lnSpc>
                <a:spcPts val="4550"/>
              </a:lnSpc>
              <a:buNone/>
            </a:pPr>
            <a:r>
              <a:rPr lang="en-US" sz="3650" b="1" dirty="0">
                <a:solidFill>
                  <a:srgbClr val="3B4540"/>
                </a:solidFill>
                <a:latin typeface="Fraunces" pitchFamily="34" charset="0"/>
                <a:ea typeface="Fraunces" pitchFamily="34" charset="-122"/>
                <a:cs typeface="Fraunces" pitchFamily="34" charset="-120"/>
              </a:rPr>
              <a:t>Solution Overview</a:t>
            </a:r>
            <a:endParaRPr lang="en-US" sz="3650" dirty="0"/>
          </a:p>
        </p:txBody>
      </p:sp>
      <p:sp>
        <p:nvSpPr>
          <p:cNvPr id="4" name="Text 1"/>
          <p:cNvSpPr/>
          <p:nvPr/>
        </p:nvSpPr>
        <p:spPr>
          <a:xfrm>
            <a:off x="652582" y="3707368"/>
            <a:ext cx="13325237" cy="596503"/>
          </a:xfrm>
          <a:prstGeom prst="rect">
            <a:avLst/>
          </a:prstGeom>
          <a:noFill/>
          <a:ln/>
        </p:spPr>
        <p:txBody>
          <a:bodyPr wrap="square" lIns="0" tIns="0" rIns="0" bIns="0" rtlCol="0" anchor="t"/>
          <a:lstStyle/>
          <a:p>
            <a:pPr indent="0" marL="0">
              <a:lnSpc>
                <a:spcPts val="2300"/>
              </a:lnSpc>
              <a:buNone/>
            </a:pPr>
            <a:r>
              <a:rPr lang="en-US" sz="1450" dirty="0">
                <a:solidFill>
                  <a:srgbClr val="405449"/>
                </a:solidFill>
                <a:latin typeface="Nobile" pitchFamily="34" charset="0"/>
                <a:ea typeface="Nobile" pitchFamily="34" charset="-122"/>
                <a:cs typeface="Nobile" pitchFamily="34" charset="-120"/>
              </a:rPr>
              <a:t>Vision algorithms can analyze retinal images to automatically detect and classify color vision deficiencies and cataracts, offering several advantages over traditional methods.</a:t>
            </a:r>
            <a:endParaRPr lang="en-US" sz="1450" dirty="0"/>
          </a:p>
        </p:txBody>
      </p:sp>
      <p:sp>
        <p:nvSpPr>
          <p:cNvPr id="5" name="Shape 2"/>
          <p:cNvSpPr/>
          <p:nvPr/>
        </p:nvSpPr>
        <p:spPr>
          <a:xfrm>
            <a:off x="652582" y="4723209"/>
            <a:ext cx="419457" cy="419457"/>
          </a:xfrm>
          <a:prstGeom prst="roundRect">
            <a:avLst>
              <a:gd name="adj" fmla="val 40007"/>
            </a:avLst>
          </a:prstGeom>
          <a:solidFill>
            <a:srgbClr val="E8F3E8"/>
          </a:solidFill>
          <a:ln/>
        </p:spPr>
      </p:sp>
      <p:sp>
        <p:nvSpPr>
          <p:cNvPr id="6" name="Text 3"/>
          <p:cNvSpPr/>
          <p:nvPr/>
        </p:nvSpPr>
        <p:spPr>
          <a:xfrm>
            <a:off x="792480" y="4793099"/>
            <a:ext cx="139541" cy="279678"/>
          </a:xfrm>
          <a:prstGeom prst="rect">
            <a:avLst/>
          </a:prstGeom>
          <a:noFill/>
          <a:ln/>
        </p:spPr>
        <p:txBody>
          <a:bodyPr wrap="none" lIns="0" tIns="0" rIns="0" bIns="0" rtlCol="0" anchor="t"/>
          <a:lstStyle/>
          <a:p>
            <a:pPr algn="ctr" indent="0" marL="0">
              <a:lnSpc>
                <a:spcPts val="2200"/>
              </a:lnSpc>
              <a:buNone/>
            </a:pPr>
            <a:r>
              <a:rPr lang="en-US" sz="2200" b="1" dirty="0">
                <a:solidFill>
                  <a:srgbClr val="405449"/>
                </a:solidFill>
                <a:latin typeface="Fraunces" pitchFamily="34" charset="0"/>
                <a:ea typeface="Fraunces" pitchFamily="34" charset="-122"/>
                <a:cs typeface="Fraunces" pitchFamily="34" charset="-120"/>
              </a:rPr>
              <a:t>1</a:t>
            </a:r>
            <a:endParaRPr lang="en-US" sz="2200" dirty="0"/>
          </a:p>
        </p:txBody>
      </p:sp>
      <p:sp>
        <p:nvSpPr>
          <p:cNvPr id="7" name="Text 4"/>
          <p:cNvSpPr/>
          <p:nvPr/>
        </p:nvSpPr>
        <p:spPr>
          <a:xfrm>
            <a:off x="1258491" y="4723209"/>
            <a:ext cx="2330648" cy="291346"/>
          </a:xfrm>
          <a:prstGeom prst="rect">
            <a:avLst/>
          </a:prstGeom>
          <a:noFill/>
          <a:ln/>
        </p:spPr>
        <p:txBody>
          <a:bodyPr wrap="none" lIns="0" tIns="0" rIns="0" bIns="0" rtlCol="0" anchor="t"/>
          <a:lstStyle/>
          <a:p>
            <a:pPr indent="0" marL="0">
              <a:lnSpc>
                <a:spcPts val="2250"/>
              </a:lnSpc>
              <a:buNone/>
            </a:pPr>
            <a:r>
              <a:rPr lang="en-US" sz="1800" b="1" dirty="0">
                <a:solidFill>
                  <a:srgbClr val="405449"/>
                </a:solidFill>
                <a:latin typeface="Fraunces" pitchFamily="34" charset="0"/>
                <a:ea typeface="Fraunces" pitchFamily="34" charset="-122"/>
                <a:cs typeface="Fraunces" pitchFamily="34" charset="-120"/>
              </a:rPr>
              <a:t>Improved Accuracy</a:t>
            </a:r>
            <a:endParaRPr lang="en-US" sz="1800" dirty="0"/>
          </a:p>
        </p:txBody>
      </p:sp>
      <p:sp>
        <p:nvSpPr>
          <p:cNvPr id="8" name="Text 5"/>
          <p:cNvSpPr/>
          <p:nvPr/>
        </p:nvSpPr>
        <p:spPr>
          <a:xfrm>
            <a:off x="1258491" y="5126355"/>
            <a:ext cx="5963483" cy="894755"/>
          </a:xfrm>
          <a:prstGeom prst="rect">
            <a:avLst/>
          </a:prstGeom>
          <a:noFill/>
          <a:ln/>
        </p:spPr>
        <p:txBody>
          <a:bodyPr wrap="square" lIns="0" tIns="0" rIns="0" bIns="0" rtlCol="0" anchor="t"/>
          <a:lstStyle/>
          <a:p>
            <a:pPr indent="0" marL="0">
              <a:lnSpc>
                <a:spcPts val="2300"/>
              </a:lnSpc>
              <a:buNone/>
            </a:pPr>
            <a:r>
              <a:rPr lang="en-US" sz="1450" dirty="0">
                <a:solidFill>
                  <a:srgbClr val="405449"/>
                </a:solidFill>
                <a:latin typeface="Nobile" pitchFamily="34" charset="0"/>
                <a:ea typeface="Nobile" pitchFamily="34" charset="-122"/>
                <a:cs typeface="Nobile" pitchFamily="34" charset="-120"/>
              </a:rPr>
              <a:t>Vision algorithms analyze vast amounts of data with high precision, leading to more accurate diagnoses compared to human judgment.</a:t>
            </a:r>
            <a:endParaRPr lang="en-US" sz="1450" dirty="0"/>
          </a:p>
        </p:txBody>
      </p:sp>
      <p:sp>
        <p:nvSpPr>
          <p:cNvPr id="9" name="Shape 6"/>
          <p:cNvSpPr/>
          <p:nvPr/>
        </p:nvSpPr>
        <p:spPr>
          <a:xfrm>
            <a:off x="7408426" y="4723209"/>
            <a:ext cx="419457" cy="419457"/>
          </a:xfrm>
          <a:prstGeom prst="roundRect">
            <a:avLst>
              <a:gd name="adj" fmla="val 40007"/>
            </a:avLst>
          </a:prstGeom>
          <a:solidFill>
            <a:srgbClr val="E8F3E8"/>
          </a:solidFill>
          <a:ln/>
        </p:spPr>
      </p:sp>
      <p:sp>
        <p:nvSpPr>
          <p:cNvPr id="10" name="Text 7"/>
          <p:cNvSpPr/>
          <p:nvPr/>
        </p:nvSpPr>
        <p:spPr>
          <a:xfrm>
            <a:off x="7526774" y="4793099"/>
            <a:ext cx="182761" cy="279678"/>
          </a:xfrm>
          <a:prstGeom prst="rect">
            <a:avLst/>
          </a:prstGeom>
          <a:noFill/>
          <a:ln/>
        </p:spPr>
        <p:txBody>
          <a:bodyPr wrap="none" lIns="0" tIns="0" rIns="0" bIns="0" rtlCol="0" anchor="t"/>
          <a:lstStyle/>
          <a:p>
            <a:pPr algn="ctr" indent="0" marL="0">
              <a:lnSpc>
                <a:spcPts val="2200"/>
              </a:lnSpc>
              <a:buNone/>
            </a:pPr>
            <a:r>
              <a:rPr lang="en-US" sz="2200" b="1" dirty="0">
                <a:solidFill>
                  <a:srgbClr val="405449"/>
                </a:solidFill>
                <a:latin typeface="Fraunces" pitchFamily="34" charset="0"/>
                <a:ea typeface="Fraunces" pitchFamily="34" charset="-122"/>
                <a:cs typeface="Fraunces" pitchFamily="34" charset="-120"/>
              </a:rPr>
              <a:t>2</a:t>
            </a:r>
            <a:endParaRPr lang="en-US" sz="2200" dirty="0"/>
          </a:p>
        </p:txBody>
      </p:sp>
      <p:sp>
        <p:nvSpPr>
          <p:cNvPr id="11" name="Text 8"/>
          <p:cNvSpPr/>
          <p:nvPr/>
        </p:nvSpPr>
        <p:spPr>
          <a:xfrm>
            <a:off x="8014335" y="4723209"/>
            <a:ext cx="2686764" cy="291346"/>
          </a:xfrm>
          <a:prstGeom prst="rect">
            <a:avLst/>
          </a:prstGeom>
          <a:noFill/>
          <a:ln/>
        </p:spPr>
        <p:txBody>
          <a:bodyPr wrap="none" lIns="0" tIns="0" rIns="0" bIns="0" rtlCol="0" anchor="t"/>
          <a:lstStyle/>
          <a:p>
            <a:pPr indent="0" marL="0">
              <a:lnSpc>
                <a:spcPts val="2250"/>
              </a:lnSpc>
              <a:buNone/>
            </a:pPr>
            <a:r>
              <a:rPr lang="en-US" sz="1800" b="1" dirty="0">
                <a:solidFill>
                  <a:srgbClr val="405449"/>
                </a:solidFill>
                <a:latin typeface="Fraunces" pitchFamily="34" charset="0"/>
                <a:ea typeface="Fraunces" pitchFamily="34" charset="-122"/>
                <a:cs typeface="Fraunces" pitchFamily="34" charset="-120"/>
              </a:rPr>
              <a:t>Automated Processing</a:t>
            </a:r>
            <a:endParaRPr lang="en-US" sz="1800" dirty="0"/>
          </a:p>
        </p:txBody>
      </p:sp>
      <p:sp>
        <p:nvSpPr>
          <p:cNvPr id="12" name="Text 9"/>
          <p:cNvSpPr/>
          <p:nvPr/>
        </p:nvSpPr>
        <p:spPr>
          <a:xfrm>
            <a:off x="8014335" y="5126355"/>
            <a:ext cx="5963483" cy="596503"/>
          </a:xfrm>
          <a:prstGeom prst="rect">
            <a:avLst/>
          </a:prstGeom>
          <a:noFill/>
          <a:ln/>
        </p:spPr>
        <p:txBody>
          <a:bodyPr wrap="square" lIns="0" tIns="0" rIns="0" bIns="0" rtlCol="0" anchor="t"/>
          <a:lstStyle/>
          <a:p>
            <a:pPr indent="0" marL="0">
              <a:lnSpc>
                <a:spcPts val="2300"/>
              </a:lnSpc>
              <a:buNone/>
            </a:pPr>
            <a:r>
              <a:rPr lang="en-US" sz="1450" dirty="0">
                <a:solidFill>
                  <a:srgbClr val="405449"/>
                </a:solidFill>
                <a:latin typeface="Nobile" pitchFamily="34" charset="0"/>
                <a:ea typeface="Nobile" pitchFamily="34" charset="-122"/>
                <a:cs typeface="Nobile" pitchFamily="34" charset="-120"/>
              </a:rPr>
              <a:t>Automation streamlines the diagnostic process, reducing time and manual effort, enabling faster diagnoses and treatment initiation.</a:t>
            </a:r>
            <a:endParaRPr lang="en-US" sz="1450" dirty="0"/>
          </a:p>
        </p:txBody>
      </p:sp>
      <p:sp>
        <p:nvSpPr>
          <p:cNvPr id="13" name="Shape 10"/>
          <p:cNvSpPr/>
          <p:nvPr/>
        </p:nvSpPr>
        <p:spPr>
          <a:xfrm>
            <a:off x="652582" y="6417231"/>
            <a:ext cx="419457" cy="419457"/>
          </a:xfrm>
          <a:prstGeom prst="roundRect">
            <a:avLst>
              <a:gd name="adj" fmla="val 40007"/>
            </a:avLst>
          </a:prstGeom>
          <a:solidFill>
            <a:srgbClr val="E8F3E8"/>
          </a:solidFill>
          <a:ln/>
        </p:spPr>
      </p:sp>
      <p:sp>
        <p:nvSpPr>
          <p:cNvPr id="14" name="Text 11"/>
          <p:cNvSpPr/>
          <p:nvPr/>
        </p:nvSpPr>
        <p:spPr>
          <a:xfrm>
            <a:off x="777835" y="6487120"/>
            <a:ext cx="168950" cy="279678"/>
          </a:xfrm>
          <a:prstGeom prst="rect">
            <a:avLst/>
          </a:prstGeom>
          <a:noFill/>
          <a:ln/>
        </p:spPr>
        <p:txBody>
          <a:bodyPr wrap="none" lIns="0" tIns="0" rIns="0" bIns="0" rtlCol="0" anchor="t"/>
          <a:lstStyle/>
          <a:p>
            <a:pPr algn="ctr" indent="0" marL="0">
              <a:lnSpc>
                <a:spcPts val="2200"/>
              </a:lnSpc>
              <a:buNone/>
            </a:pPr>
            <a:r>
              <a:rPr lang="en-US" sz="2200" b="1" dirty="0">
                <a:solidFill>
                  <a:srgbClr val="405449"/>
                </a:solidFill>
                <a:latin typeface="Fraunces" pitchFamily="34" charset="0"/>
                <a:ea typeface="Fraunces" pitchFamily="34" charset="-122"/>
                <a:cs typeface="Fraunces" pitchFamily="34" charset="-120"/>
              </a:rPr>
              <a:t>3</a:t>
            </a:r>
            <a:endParaRPr lang="en-US" sz="2200" dirty="0"/>
          </a:p>
        </p:txBody>
      </p:sp>
      <p:sp>
        <p:nvSpPr>
          <p:cNvPr id="15" name="Text 12"/>
          <p:cNvSpPr/>
          <p:nvPr/>
        </p:nvSpPr>
        <p:spPr>
          <a:xfrm>
            <a:off x="1258491" y="6417231"/>
            <a:ext cx="2731056" cy="291346"/>
          </a:xfrm>
          <a:prstGeom prst="rect">
            <a:avLst/>
          </a:prstGeom>
          <a:noFill/>
          <a:ln/>
        </p:spPr>
        <p:txBody>
          <a:bodyPr wrap="none" lIns="0" tIns="0" rIns="0" bIns="0" rtlCol="0" anchor="t"/>
          <a:lstStyle/>
          <a:p>
            <a:pPr indent="0" marL="0">
              <a:lnSpc>
                <a:spcPts val="2250"/>
              </a:lnSpc>
              <a:buNone/>
            </a:pPr>
            <a:r>
              <a:rPr lang="en-US" sz="1800" b="1" dirty="0">
                <a:solidFill>
                  <a:srgbClr val="405449"/>
                </a:solidFill>
                <a:latin typeface="Fraunces" pitchFamily="34" charset="0"/>
                <a:ea typeface="Fraunces" pitchFamily="34" charset="-122"/>
                <a:cs typeface="Fraunces" pitchFamily="34" charset="-120"/>
              </a:rPr>
              <a:t>Enhanced Accessibility</a:t>
            </a:r>
            <a:endParaRPr lang="en-US" sz="1800" dirty="0"/>
          </a:p>
        </p:txBody>
      </p:sp>
      <p:sp>
        <p:nvSpPr>
          <p:cNvPr id="16" name="Text 13"/>
          <p:cNvSpPr/>
          <p:nvPr/>
        </p:nvSpPr>
        <p:spPr>
          <a:xfrm>
            <a:off x="1258491" y="6820376"/>
            <a:ext cx="5963483" cy="894755"/>
          </a:xfrm>
          <a:prstGeom prst="rect">
            <a:avLst/>
          </a:prstGeom>
          <a:noFill/>
          <a:ln/>
        </p:spPr>
        <p:txBody>
          <a:bodyPr wrap="square" lIns="0" tIns="0" rIns="0" bIns="0" rtlCol="0" anchor="t"/>
          <a:lstStyle/>
          <a:p>
            <a:pPr indent="0" marL="0">
              <a:lnSpc>
                <a:spcPts val="2300"/>
              </a:lnSpc>
              <a:buNone/>
            </a:pPr>
            <a:r>
              <a:rPr lang="en-US" sz="1450" dirty="0">
                <a:solidFill>
                  <a:srgbClr val="405449"/>
                </a:solidFill>
                <a:latin typeface="Nobile" pitchFamily="34" charset="0"/>
                <a:ea typeface="Nobile" pitchFamily="34" charset="-122"/>
                <a:cs typeface="Nobile" pitchFamily="34" charset="-120"/>
              </a:rPr>
              <a:t>Computer vision solutions can be deployed on mobile devices and remote locations, improving access to diagnosis and treatment for underserved populations.</a:t>
            </a:r>
            <a:endParaRPr lang="en-US" sz="1450" dirty="0"/>
          </a:p>
        </p:txBody>
      </p:sp>
      <p:sp>
        <p:nvSpPr>
          <p:cNvPr id="17" name="Shape 14"/>
          <p:cNvSpPr/>
          <p:nvPr/>
        </p:nvSpPr>
        <p:spPr>
          <a:xfrm>
            <a:off x="7408426" y="6417231"/>
            <a:ext cx="419457" cy="419457"/>
          </a:xfrm>
          <a:prstGeom prst="roundRect">
            <a:avLst>
              <a:gd name="adj" fmla="val 40007"/>
            </a:avLst>
          </a:prstGeom>
          <a:solidFill>
            <a:srgbClr val="E8F3E8"/>
          </a:solidFill>
          <a:ln/>
        </p:spPr>
      </p:sp>
      <p:sp>
        <p:nvSpPr>
          <p:cNvPr id="18" name="Text 15"/>
          <p:cNvSpPr/>
          <p:nvPr/>
        </p:nvSpPr>
        <p:spPr>
          <a:xfrm>
            <a:off x="7523083" y="6487120"/>
            <a:ext cx="190024" cy="279678"/>
          </a:xfrm>
          <a:prstGeom prst="rect">
            <a:avLst/>
          </a:prstGeom>
          <a:noFill/>
          <a:ln/>
        </p:spPr>
        <p:txBody>
          <a:bodyPr wrap="none" lIns="0" tIns="0" rIns="0" bIns="0" rtlCol="0" anchor="t"/>
          <a:lstStyle/>
          <a:p>
            <a:pPr algn="ctr" indent="0" marL="0">
              <a:lnSpc>
                <a:spcPts val="2200"/>
              </a:lnSpc>
              <a:buNone/>
            </a:pPr>
            <a:r>
              <a:rPr lang="en-US" sz="2200" b="1" dirty="0">
                <a:solidFill>
                  <a:srgbClr val="405449"/>
                </a:solidFill>
                <a:latin typeface="Fraunces" pitchFamily="34" charset="0"/>
                <a:ea typeface="Fraunces" pitchFamily="34" charset="-122"/>
                <a:cs typeface="Fraunces" pitchFamily="34" charset="-120"/>
              </a:rPr>
              <a:t>4</a:t>
            </a:r>
            <a:endParaRPr lang="en-US" sz="2200" dirty="0"/>
          </a:p>
        </p:txBody>
      </p:sp>
      <p:sp>
        <p:nvSpPr>
          <p:cNvPr id="19" name="Text 16"/>
          <p:cNvSpPr/>
          <p:nvPr/>
        </p:nvSpPr>
        <p:spPr>
          <a:xfrm>
            <a:off x="8014335" y="6417231"/>
            <a:ext cx="2330648" cy="291346"/>
          </a:xfrm>
          <a:prstGeom prst="rect">
            <a:avLst/>
          </a:prstGeom>
          <a:noFill/>
          <a:ln/>
        </p:spPr>
        <p:txBody>
          <a:bodyPr wrap="none" lIns="0" tIns="0" rIns="0" bIns="0" rtlCol="0" anchor="t"/>
          <a:lstStyle/>
          <a:p>
            <a:pPr indent="0" marL="0">
              <a:lnSpc>
                <a:spcPts val="2250"/>
              </a:lnSpc>
              <a:buNone/>
            </a:pPr>
            <a:r>
              <a:rPr lang="en-US" sz="1800" b="1" dirty="0">
                <a:solidFill>
                  <a:srgbClr val="405449"/>
                </a:solidFill>
                <a:latin typeface="Fraunces" pitchFamily="34" charset="0"/>
                <a:ea typeface="Fraunces" pitchFamily="34" charset="-122"/>
                <a:cs typeface="Fraunces" pitchFamily="34" charset="-120"/>
              </a:rPr>
              <a:t>Cost-Effectiveness</a:t>
            </a:r>
            <a:endParaRPr lang="en-US" sz="1800" dirty="0"/>
          </a:p>
        </p:txBody>
      </p:sp>
      <p:sp>
        <p:nvSpPr>
          <p:cNvPr id="20" name="Text 17"/>
          <p:cNvSpPr/>
          <p:nvPr/>
        </p:nvSpPr>
        <p:spPr>
          <a:xfrm>
            <a:off x="8014335" y="6820376"/>
            <a:ext cx="5963483" cy="894755"/>
          </a:xfrm>
          <a:prstGeom prst="rect">
            <a:avLst/>
          </a:prstGeom>
          <a:noFill/>
          <a:ln/>
        </p:spPr>
        <p:txBody>
          <a:bodyPr wrap="square" lIns="0" tIns="0" rIns="0" bIns="0" rtlCol="0" anchor="t"/>
          <a:lstStyle/>
          <a:p>
            <a:pPr indent="0" marL="0">
              <a:lnSpc>
                <a:spcPts val="2300"/>
              </a:lnSpc>
              <a:buNone/>
            </a:pPr>
            <a:r>
              <a:rPr lang="en-US" sz="1450" dirty="0">
                <a:solidFill>
                  <a:srgbClr val="405449"/>
                </a:solidFill>
                <a:latin typeface="Nobile" pitchFamily="34" charset="0"/>
                <a:ea typeface="Nobile" pitchFamily="34" charset="-122"/>
                <a:cs typeface="Nobile" pitchFamily="34" charset="-120"/>
              </a:rPr>
              <a:t>Automated diagnosis reduces the need for expensive equipment and specialized personnel, making healthcare more affordable and accessible.</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79728" y="546378"/>
            <a:ext cx="4855250" cy="606862"/>
          </a:xfrm>
          <a:prstGeom prst="rect">
            <a:avLst/>
          </a:prstGeom>
          <a:noFill/>
          <a:ln/>
        </p:spPr>
        <p:txBody>
          <a:bodyPr wrap="none" lIns="0" tIns="0" rIns="0" bIns="0" rtlCol="0" anchor="t"/>
          <a:lstStyle/>
          <a:p>
            <a:pPr indent="0" marL="0">
              <a:lnSpc>
                <a:spcPts val="4750"/>
              </a:lnSpc>
              <a:buNone/>
            </a:pPr>
            <a:r>
              <a:rPr lang="en-US" sz="3800" b="1" dirty="0">
                <a:solidFill>
                  <a:srgbClr val="3B4540"/>
                </a:solidFill>
                <a:latin typeface="Fraunces" pitchFamily="34" charset="0"/>
                <a:ea typeface="Fraunces" pitchFamily="34" charset="-122"/>
                <a:cs typeface="Fraunces" pitchFamily="34" charset="-120"/>
              </a:rPr>
              <a:t>Methodology</a:t>
            </a:r>
            <a:endParaRPr lang="en-US" sz="3800" dirty="0"/>
          </a:p>
        </p:txBody>
      </p:sp>
      <p:sp>
        <p:nvSpPr>
          <p:cNvPr id="3" name="Text 1"/>
          <p:cNvSpPr/>
          <p:nvPr/>
        </p:nvSpPr>
        <p:spPr>
          <a:xfrm>
            <a:off x="679728" y="1541621"/>
            <a:ext cx="13270944" cy="310634"/>
          </a:xfrm>
          <a:prstGeom prst="rect">
            <a:avLst/>
          </a:prstGeom>
          <a:noFill/>
          <a:ln/>
        </p:spPr>
        <p:txBody>
          <a:bodyPr wrap="none" lIns="0" tIns="0" rIns="0" bIns="0" rtlCol="0" anchor="t"/>
          <a:lstStyle/>
          <a:p>
            <a:pPr indent="0" marL="0">
              <a:lnSpc>
                <a:spcPts val="2400"/>
              </a:lnSpc>
              <a:buNone/>
            </a:pPr>
            <a:r>
              <a:rPr lang="en-US" sz="1500" dirty="0">
                <a:solidFill>
                  <a:srgbClr val="405449"/>
                </a:solidFill>
                <a:latin typeface="Nobile" pitchFamily="34" charset="0"/>
                <a:ea typeface="Nobile" pitchFamily="34" charset="-122"/>
                <a:cs typeface="Nobile" pitchFamily="34" charset="-120"/>
              </a:rPr>
              <a:t>We developed and implemented a comprehensive methodology , techniques and machine learning algorithms to analyze retinal images.</a:t>
            </a:r>
            <a:endParaRPr lang="en-US" sz="1500" dirty="0"/>
          </a:p>
        </p:txBody>
      </p:sp>
      <p:sp>
        <p:nvSpPr>
          <p:cNvPr id="4" name="Shape 2"/>
          <p:cNvSpPr/>
          <p:nvPr/>
        </p:nvSpPr>
        <p:spPr>
          <a:xfrm>
            <a:off x="7303770" y="2070735"/>
            <a:ext cx="22860" cy="5612487"/>
          </a:xfrm>
          <a:prstGeom prst="roundRect">
            <a:avLst>
              <a:gd name="adj" fmla="val 764616"/>
            </a:avLst>
          </a:prstGeom>
          <a:solidFill>
            <a:srgbClr val="CED9CE"/>
          </a:solidFill>
          <a:ln/>
        </p:spPr>
      </p:sp>
      <p:sp>
        <p:nvSpPr>
          <p:cNvPr id="5" name="Shape 3"/>
          <p:cNvSpPr/>
          <p:nvPr/>
        </p:nvSpPr>
        <p:spPr>
          <a:xfrm>
            <a:off x="6439853" y="2496264"/>
            <a:ext cx="679728" cy="22860"/>
          </a:xfrm>
          <a:prstGeom prst="roundRect">
            <a:avLst>
              <a:gd name="adj" fmla="val 764616"/>
            </a:avLst>
          </a:prstGeom>
          <a:solidFill>
            <a:srgbClr val="CED9CE"/>
          </a:solidFill>
          <a:ln/>
        </p:spPr>
      </p:sp>
      <p:sp>
        <p:nvSpPr>
          <p:cNvPr id="6" name="Shape 4"/>
          <p:cNvSpPr/>
          <p:nvPr/>
        </p:nvSpPr>
        <p:spPr>
          <a:xfrm>
            <a:off x="7096720" y="2289215"/>
            <a:ext cx="436959" cy="436959"/>
          </a:xfrm>
          <a:prstGeom prst="roundRect">
            <a:avLst>
              <a:gd name="adj" fmla="val 40002"/>
            </a:avLst>
          </a:prstGeom>
          <a:solidFill>
            <a:srgbClr val="E8F3E8"/>
          </a:solidFill>
          <a:ln/>
        </p:spPr>
      </p:sp>
      <p:sp>
        <p:nvSpPr>
          <p:cNvPr id="7" name="Text 5"/>
          <p:cNvSpPr/>
          <p:nvPr/>
        </p:nvSpPr>
        <p:spPr>
          <a:xfrm>
            <a:off x="7242453" y="2361962"/>
            <a:ext cx="145375" cy="291346"/>
          </a:xfrm>
          <a:prstGeom prst="rect">
            <a:avLst/>
          </a:prstGeom>
          <a:noFill/>
          <a:ln/>
        </p:spPr>
        <p:txBody>
          <a:bodyPr wrap="none" lIns="0" tIns="0" rIns="0" bIns="0" rtlCol="0" anchor="t"/>
          <a:lstStyle/>
          <a:p>
            <a:pPr algn="ctr" indent="0" marL="0">
              <a:lnSpc>
                <a:spcPts val="2250"/>
              </a:lnSpc>
              <a:buNone/>
            </a:pPr>
            <a:r>
              <a:rPr lang="en-US" sz="2250" b="1" dirty="0">
                <a:solidFill>
                  <a:srgbClr val="405449"/>
                </a:solidFill>
                <a:latin typeface="Fraunces" pitchFamily="34" charset="0"/>
                <a:ea typeface="Fraunces" pitchFamily="34" charset="-122"/>
                <a:cs typeface="Fraunces" pitchFamily="34" charset="-120"/>
              </a:rPr>
              <a:t>1</a:t>
            </a:r>
            <a:endParaRPr lang="en-US" sz="2250" dirty="0"/>
          </a:p>
        </p:txBody>
      </p:sp>
      <p:sp>
        <p:nvSpPr>
          <p:cNvPr id="8" name="Text 6"/>
          <p:cNvSpPr/>
          <p:nvPr/>
        </p:nvSpPr>
        <p:spPr>
          <a:xfrm>
            <a:off x="3819525" y="2264926"/>
            <a:ext cx="2427565" cy="303371"/>
          </a:xfrm>
          <a:prstGeom prst="rect">
            <a:avLst/>
          </a:prstGeom>
          <a:noFill/>
          <a:ln/>
        </p:spPr>
        <p:txBody>
          <a:bodyPr wrap="none" lIns="0" tIns="0" rIns="0" bIns="0" rtlCol="0" anchor="t"/>
          <a:lstStyle/>
          <a:p>
            <a:pPr algn="r" indent="0" marL="0">
              <a:lnSpc>
                <a:spcPts val="2350"/>
              </a:lnSpc>
              <a:buNone/>
            </a:pPr>
            <a:r>
              <a:rPr lang="en-US" sz="1900" b="1" dirty="0">
                <a:solidFill>
                  <a:srgbClr val="405449"/>
                </a:solidFill>
                <a:latin typeface="Fraunces" pitchFamily="34" charset="0"/>
                <a:ea typeface="Fraunces" pitchFamily="34" charset="-122"/>
                <a:cs typeface="Fraunces" pitchFamily="34" charset="-120"/>
              </a:rPr>
              <a:t>Data Acquisition</a:t>
            </a:r>
            <a:endParaRPr lang="en-US" sz="1900" dirty="0"/>
          </a:p>
        </p:txBody>
      </p:sp>
      <p:sp>
        <p:nvSpPr>
          <p:cNvPr id="9" name="Text 7"/>
          <p:cNvSpPr/>
          <p:nvPr/>
        </p:nvSpPr>
        <p:spPr>
          <a:xfrm>
            <a:off x="679728" y="2684740"/>
            <a:ext cx="5567362" cy="931902"/>
          </a:xfrm>
          <a:prstGeom prst="rect">
            <a:avLst/>
          </a:prstGeom>
          <a:noFill/>
          <a:ln/>
        </p:spPr>
        <p:txBody>
          <a:bodyPr wrap="square" lIns="0" tIns="0" rIns="0" bIns="0" rtlCol="0" anchor="t"/>
          <a:lstStyle/>
          <a:p>
            <a:pPr algn="r" indent="0" marL="0">
              <a:lnSpc>
                <a:spcPts val="2400"/>
              </a:lnSpc>
              <a:buNone/>
            </a:pPr>
            <a:r>
              <a:rPr lang="en-US" sz="1500" dirty="0">
                <a:solidFill>
                  <a:srgbClr val="405449"/>
                </a:solidFill>
                <a:latin typeface="Nobile" pitchFamily="34" charset="0"/>
                <a:ea typeface="Nobile" pitchFamily="34" charset="-122"/>
                <a:cs typeface="Nobile" pitchFamily="34" charset="-120"/>
              </a:rPr>
              <a:t>Collecting a large and diverse dataset of retinal images from individuals with and without color vision deficiencies and cataracts.</a:t>
            </a:r>
            <a:endParaRPr lang="en-US" sz="1500" dirty="0"/>
          </a:p>
        </p:txBody>
      </p:sp>
      <p:sp>
        <p:nvSpPr>
          <p:cNvPr id="10" name="Shape 8"/>
          <p:cNvSpPr/>
          <p:nvPr/>
        </p:nvSpPr>
        <p:spPr>
          <a:xfrm>
            <a:off x="7510820" y="3467219"/>
            <a:ext cx="679728" cy="22860"/>
          </a:xfrm>
          <a:prstGeom prst="roundRect">
            <a:avLst>
              <a:gd name="adj" fmla="val 764616"/>
            </a:avLst>
          </a:prstGeom>
          <a:solidFill>
            <a:srgbClr val="CED9CE"/>
          </a:solidFill>
          <a:ln/>
        </p:spPr>
      </p:sp>
      <p:sp>
        <p:nvSpPr>
          <p:cNvPr id="11" name="Shape 9"/>
          <p:cNvSpPr/>
          <p:nvPr/>
        </p:nvSpPr>
        <p:spPr>
          <a:xfrm>
            <a:off x="7096720" y="3260169"/>
            <a:ext cx="436959" cy="436959"/>
          </a:xfrm>
          <a:prstGeom prst="roundRect">
            <a:avLst>
              <a:gd name="adj" fmla="val 40002"/>
            </a:avLst>
          </a:prstGeom>
          <a:solidFill>
            <a:srgbClr val="E8F3E8"/>
          </a:solidFill>
          <a:ln/>
        </p:spPr>
      </p:sp>
      <p:sp>
        <p:nvSpPr>
          <p:cNvPr id="12" name="Text 10"/>
          <p:cNvSpPr/>
          <p:nvPr/>
        </p:nvSpPr>
        <p:spPr>
          <a:xfrm>
            <a:off x="7219950" y="3332917"/>
            <a:ext cx="190381" cy="291346"/>
          </a:xfrm>
          <a:prstGeom prst="rect">
            <a:avLst/>
          </a:prstGeom>
          <a:noFill/>
          <a:ln/>
        </p:spPr>
        <p:txBody>
          <a:bodyPr wrap="none" lIns="0" tIns="0" rIns="0" bIns="0" rtlCol="0" anchor="t"/>
          <a:lstStyle/>
          <a:p>
            <a:pPr algn="ctr" indent="0" marL="0">
              <a:lnSpc>
                <a:spcPts val="2250"/>
              </a:lnSpc>
              <a:buNone/>
            </a:pPr>
            <a:r>
              <a:rPr lang="en-US" sz="2250" b="1" dirty="0">
                <a:solidFill>
                  <a:srgbClr val="405449"/>
                </a:solidFill>
                <a:latin typeface="Fraunces" pitchFamily="34" charset="0"/>
                <a:ea typeface="Fraunces" pitchFamily="34" charset="-122"/>
                <a:cs typeface="Fraunces" pitchFamily="34" charset="-120"/>
              </a:rPr>
              <a:t>2</a:t>
            </a:r>
            <a:endParaRPr lang="en-US" sz="2250" dirty="0"/>
          </a:p>
        </p:txBody>
      </p:sp>
      <p:sp>
        <p:nvSpPr>
          <p:cNvPr id="13" name="Text 11"/>
          <p:cNvSpPr/>
          <p:nvPr/>
        </p:nvSpPr>
        <p:spPr>
          <a:xfrm>
            <a:off x="8383310" y="3235881"/>
            <a:ext cx="2610207" cy="303371"/>
          </a:xfrm>
          <a:prstGeom prst="rect">
            <a:avLst/>
          </a:prstGeom>
          <a:noFill/>
          <a:ln/>
        </p:spPr>
        <p:txBody>
          <a:bodyPr wrap="none" lIns="0" tIns="0" rIns="0" bIns="0" rtlCol="0" anchor="t"/>
          <a:lstStyle/>
          <a:p>
            <a:pPr algn="l" indent="0" marL="0">
              <a:lnSpc>
                <a:spcPts val="2350"/>
              </a:lnSpc>
              <a:buNone/>
            </a:pPr>
            <a:r>
              <a:rPr lang="en-US" sz="1900" b="1" dirty="0">
                <a:solidFill>
                  <a:srgbClr val="405449"/>
                </a:solidFill>
                <a:latin typeface="Fraunces" pitchFamily="34" charset="0"/>
                <a:ea typeface="Fraunces" pitchFamily="34" charset="-122"/>
                <a:cs typeface="Fraunces" pitchFamily="34" charset="-120"/>
              </a:rPr>
              <a:t>Image Preprocessing</a:t>
            </a:r>
            <a:endParaRPr lang="en-US" sz="1900" dirty="0"/>
          </a:p>
        </p:txBody>
      </p:sp>
      <p:sp>
        <p:nvSpPr>
          <p:cNvPr id="14" name="Text 12"/>
          <p:cNvSpPr/>
          <p:nvPr/>
        </p:nvSpPr>
        <p:spPr>
          <a:xfrm>
            <a:off x="8383310" y="3655695"/>
            <a:ext cx="5567362" cy="931902"/>
          </a:xfrm>
          <a:prstGeom prst="rect">
            <a:avLst/>
          </a:prstGeom>
          <a:noFill/>
          <a:ln/>
        </p:spPr>
        <p:txBody>
          <a:bodyPr wrap="square" lIns="0" tIns="0" rIns="0" bIns="0" rtlCol="0" anchor="t"/>
          <a:lstStyle/>
          <a:p>
            <a:pPr algn="l" indent="0" marL="0">
              <a:lnSpc>
                <a:spcPts val="2400"/>
              </a:lnSpc>
              <a:buNone/>
            </a:pPr>
            <a:r>
              <a:rPr lang="en-US" sz="1500" dirty="0">
                <a:solidFill>
                  <a:srgbClr val="405449"/>
                </a:solidFill>
                <a:latin typeface="Nobile" pitchFamily="34" charset="0"/>
                <a:ea typeface="Nobile" pitchFamily="34" charset="-122"/>
                <a:cs typeface="Nobile" pitchFamily="34" charset="-120"/>
              </a:rPr>
              <a:t>Preparing the images for analysis by removing noise and artifacts, enhancing features, and standardizing image dimensions.</a:t>
            </a:r>
            <a:endParaRPr lang="en-US" sz="1500" dirty="0"/>
          </a:p>
        </p:txBody>
      </p:sp>
      <p:sp>
        <p:nvSpPr>
          <p:cNvPr id="15" name="Shape 13"/>
          <p:cNvSpPr/>
          <p:nvPr/>
        </p:nvSpPr>
        <p:spPr>
          <a:xfrm>
            <a:off x="6439853" y="4434364"/>
            <a:ext cx="679728" cy="22860"/>
          </a:xfrm>
          <a:prstGeom prst="roundRect">
            <a:avLst>
              <a:gd name="adj" fmla="val 764616"/>
            </a:avLst>
          </a:prstGeom>
          <a:solidFill>
            <a:srgbClr val="CED9CE"/>
          </a:solidFill>
          <a:ln/>
        </p:spPr>
      </p:sp>
      <p:sp>
        <p:nvSpPr>
          <p:cNvPr id="16" name="Shape 14"/>
          <p:cNvSpPr/>
          <p:nvPr/>
        </p:nvSpPr>
        <p:spPr>
          <a:xfrm>
            <a:off x="7096720" y="4227314"/>
            <a:ext cx="436959" cy="436959"/>
          </a:xfrm>
          <a:prstGeom prst="roundRect">
            <a:avLst>
              <a:gd name="adj" fmla="val 40002"/>
            </a:avLst>
          </a:prstGeom>
          <a:solidFill>
            <a:srgbClr val="E8F3E8"/>
          </a:solidFill>
          <a:ln/>
        </p:spPr>
      </p:sp>
      <p:sp>
        <p:nvSpPr>
          <p:cNvPr id="17" name="Text 15"/>
          <p:cNvSpPr/>
          <p:nvPr/>
        </p:nvSpPr>
        <p:spPr>
          <a:xfrm>
            <a:off x="7227213" y="4300061"/>
            <a:ext cx="175974" cy="291346"/>
          </a:xfrm>
          <a:prstGeom prst="rect">
            <a:avLst/>
          </a:prstGeom>
          <a:noFill/>
          <a:ln/>
        </p:spPr>
        <p:txBody>
          <a:bodyPr wrap="none" lIns="0" tIns="0" rIns="0" bIns="0" rtlCol="0" anchor="t"/>
          <a:lstStyle/>
          <a:p>
            <a:pPr algn="ctr" indent="0" marL="0">
              <a:lnSpc>
                <a:spcPts val="2250"/>
              </a:lnSpc>
              <a:buNone/>
            </a:pPr>
            <a:r>
              <a:rPr lang="en-US" sz="2250" b="1" dirty="0">
                <a:solidFill>
                  <a:srgbClr val="405449"/>
                </a:solidFill>
                <a:latin typeface="Fraunces" pitchFamily="34" charset="0"/>
                <a:ea typeface="Fraunces" pitchFamily="34" charset="-122"/>
                <a:cs typeface="Fraunces" pitchFamily="34" charset="-120"/>
              </a:rPr>
              <a:t>3</a:t>
            </a:r>
            <a:endParaRPr lang="en-US" sz="2250" dirty="0"/>
          </a:p>
        </p:txBody>
      </p:sp>
      <p:sp>
        <p:nvSpPr>
          <p:cNvPr id="18" name="Text 16"/>
          <p:cNvSpPr/>
          <p:nvPr/>
        </p:nvSpPr>
        <p:spPr>
          <a:xfrm>
            <a:off x="3819525" y="4203025"/>
            <a:ext cx="2427565" cy="303371"/>
          </a:xfrm>
          <a:prstGeom prst="rect">
            <a:avLst/>
          </a:prstGeom>
          <a:noFill/>
          <a:ln/>
        </p:spPr>
        <p:txBody>
          <a:bodyPr wrap="none" lIns="0" tIns="0" rIns="0" bIns="0" rtlCol="0" anchor="t"/>
          <a:lstStyle/>
          <a:p>
            <a:pPr algn="r" indent="0" marL="0">
              <a:lnSpc>
                <a:spcPts val="2350"/>
              </a:lnSpc>
              <a:buNone/>
            </a:pPr>
            <a:r>
              <a:rPr lang="en-US" sz="1900" b="1" dirty="0">
                <a:solidFill>
                  <a:srgbClr val="405449"/>
                </a:solidFill>
                <a:latin typeface="Fraunces" pitchFamily="34" charset="0"/>
                <a:ea typeface="Fraunces" pitchFamily="34" charset="-122"/>
                <a:cs typeface="Fraunces" pitchFamily="34" charset="-120"/>
              </a:rPr>
              <a:t>Feature Extraction</a:t>
            </a:r>
            <a:endParaRPr lang="en-US" sz="1900" dirty="0"/>
          </a:p>
        </p:txBody>
      </p:sp>
      <p:sp>
        <p:nvSpPr>
          <p:cNvPr id="19" name="Text 17"/>
          <p:cNvSpPr/>
          <p:nvPr/>
        </p:nvSpPr>
        <p:spPr>
          <a:xfrm>
            <a:off x="679728" y="4622840"/>
            <a:ext cx="5567362" cy="931902"/>
          </a:xfrm>
          <a:prstGeom prst="rect">
            <a:avLst/>
          </a:prstGeom>
          <a:noFill/>
          <a:ln/>
        </p:spPr>
        <p:txBody>
          <a:bodyPr wrap="square" lIns="0" tIns="0" rIns="0" bIns="0" rtlCol="0" anchor="t"/>
          <a:lstStyle/>
          <a:p>
            <a:pPr algn="r" indent="0" marL="0">
              <a:lnSpc>
                <a:spcPts val="2400"/>
              </a:lnSpc>
              <a:buNone/>
            </a:pPr>
            <a:r>
              <a:rPr lang="en-US" sz="1500" dirty="0">
                <a:solidFill>
                  <a:srgbClr val="405449"/>
                </a:solidFill>
                <a:latin typeface="Nobile" pitchFamily="34" charset="0"/>
                <a:ea typeface="Nobile" pitchFamily="34" charset="-122"/>
                <a:cs typeface="Nobile" pitchFamily="34" charset="-120"/>
              </a:rPr>
              <a:t>Extracting meaningful features from the images using deep learning models, capturing patterns and characteristics associated with specific eye conditions.</a:t>
            </a:r>
            <a:endParaRPr lang="en-US" sz="1500" dirty="0"/>
          </a:p>
        </p:txBody>
      </p:sp>
      <p:sp>
        <p:nvSpPr>
          <p:cNvPr id="20" name="Shape 18"/>
          <p:cNvSpPr/>
          <p:nvPr/>
        </p:nvSpPr>
        <p:spPr>
          <a:xfrm>
            <a:off x="7510820" y="5401508"/>
            <a:ext cx="679728" cy="22860"/>
          </a:xfrm>
          <a:prstGeom prst="roundRect">
            <a:avLst>
              <a:gd name="adj" fmla="val 764616"/>
            </a:avLst>
          </a:prstGeom>
          <a:solidFill>
            <a:srgbClr val="CED9CE"/>
          </a:solidFill>
          <a:ln/>
        </p:spPr>
      </p:sp>
      <p:sp>
        <p:nvSpPr>
          <p:cNvPr id="21" name="Shape 19"/>
          <p:cNvSpPr/>
          <p:nvPr/>
        </p:nvSpPr>
        <p:spPr>
          <a:xfrm>
            <a:off x="7096720" y="5194459"/>
            <a:ext cx="436959" cy="436959"/>
          </a:xfrm>
          <a:prstGeom prst="roundRect">
            <a:avLst>
              <a:gd name="adj" fmla="val 40002"/>
            </a:avLst>
          </a:prstGeom>
          <a:solidFill>
            <a:srgbClr val="E8F3E8"/>
          </a:solidFill>
          <a:ln/>
        </p:spPr>
      </p:sp>
      <p:sp>
        <p:nvSpPr>
          <p:cNvPr id="22" name="Text 20"/>
          <p:cNvSpPr/>
          <p:nvPr/>
        </p:nvSpPr>
        <p:spPr>
          <a:xfrm>
            <a:off x="7216140" y="5267206"/>
            <a:ext cx="198001" cy="291346"/>
          </a:xfrm>
          <a:prstGeom prst="rect">
            <a:avLst/>
          </a:prstGeom>
          <a:noFill/>
          <a:ln/>
        </p:spPr>
        <p:txBody>
          <a:bodyPr wrap="none" lIns="0" tIns="0" rIns="0" bIns="0" rtlCol="0" anchor="t"/>
          <a:lstStyle/>
          <a:p>
            <a:pPr algn="ctr" indent="0" marL="0">
              <a:lnSpc>
                <a:spcPts val="2250"/>
              </a:lnSpc>
              <a:buNone/>
            </a:pPr>
            <a:r>
              <a:rPr lang="en-US" sz="2250" b="1" dirty="0">
                <a:solidFill>
                  <a:srgbClr val="405449"/>
                </a:solidFill>
                <a:latin typeface="Fraunces" pitchFamily="34" charset="0"/>
                <a:ea typeface="Fraunces" pitchFamily="34" charset="-122"/>
                <a:cs typeface="Fraunces" pitchFamily="34" charset="-120"/>
              </a:rPr>
              <a:t>4</a:t>
            </a:r>
            <a:endParaRPr lang="en-US" sz="2250" dirty="0"/>
          </a:p>
        </p:txBody>
      </p:sp>
      <p:sp>
        <p:nvSpPr>
          <p:cNvPr id="23" name="Text 21"/>
          <p:cNvSpPr/>
          <p:nvPr/>
        </p:nvSpPr>
        <p:spPr>
          <a:xfrm>
            <a:off x="8383310" y="5170170"/>
            <a:ext cx="2427565" cy="303371"/>
          </a:xfrm>
          <a:prstGeom prst="rect">
            <a:avLst/>
          </a:prstGeom>
          <a:noFill/>
          <a:ln/>
        </p:spPr>
        <p:txBody>
          <a:bodyPr wrap="none" lIns="0" tIns="0" rIns="0" bIns="0" rtlCol="0" anchor="t"/>
          <a:lstStyle/>
          <a:p>
            <a:pPr algn="l" indent="0" marL="0">
              <a:lnSpc>
                <a:spcPts val="2350"/>
              </a:lnSpc>
              <a:buNone/>
            </a:pPr>
            <a:r>
              <a:rPr lang="en-US" sz="1900" b="1" dirty="0">
                <a:solidFill>
                  <a:srgbClr val="405449"/>
                </a:solidFill>
                <a:latin typeface="Fraunces" pitchFamily="34" charset="0"/>
                <a:ea typeface="Fraunces" pitchFamily="34" charset="-122"/>
                <a:cs typeface="Fraunces" pitchFamily="34" charset="-120"/>
              </a:rPr>
              <a:t>Model Training</a:t>
            </a:r>
            <a:endParaRPr lang="en-US" sz="1900" dirty="0"/>
          </a:p>
        </p:txBody>
      </p:sp>
      <p:sp>
        <p:nvSpPr>
          <p:cNvPr id="24" name="Text 22"/>
          <p:cNvSpPr/>
          <p:nvPr/>
        </p:nvSpPr>
        <p:spPr>
          <a:xfrm>
            <a:off x="8383310" y="5589984"/>
            <a:ext cx="5567362" cy="931902"/>
          </a:xfrm>
          <a:prstGeom prst="rect">
            <a:avLst/>
          </a:prstGeom>
          <a:noFill/>
          <a:ln/>
        </p:spPr>
        <p:txBody>
          <a:bodyPr wrap="square" lIns="0" tIns="0" rIns="0" bIns="0" rtlCol="0" anchor="t"/>
          <a:lstStyle/>
          <a:p>
            <a:pPr algn="l" indent="0" marL="0">
              <a:lnSpc>
                <a:spcPts val="2400"/>
              </a:lnSpc>
              <a:buNone/>
            </a:pPr>
            <a:r>
              <a:rPr lang="en-US" sz="1500" dirty="0">
                <a:solidFill>
                  <a:srgbClr val="405449"/>
                </a:solidFill>
                <a:latin typeface="Nobile" pitchFamily="34" charset="0"/>
                <a:ea typeface="Nobile" pitchFamily="34" charset="-122"/>
                <a:cs typeface="Nobile" pitchFamily="34" charset="-120"/>
              </a:rPr>
              <a:t>Training machine learning models to classify the extracted features, differentiating between healthy eyes and those with color vision deficiencies and cataracts.</a:t>
            </a:r>
            <a:endParaRPr lang="en-US" sz="1500" dirty="0"/>
          </a:p>
        </p:txBody>
      </p:sp>
      <p:sp>
        <p:nvSpPr>
          <p:cNvPr id="25" name="Shape 23"/>
          <p:cNvSpPr/>
          <p:nvPr/>
        </p:nvSpPr>
        <p:spPr>
          <a:xfrm>
            <a:off x="6439853" y="6368653"/>
            <a:ext cx="679728" cy="22860"/>
          </a:xfrm>
          <a:prstGeom prst="roundRect">
            <a:avLst>
              <a:gd name="adj" fmla="val 764616"/>
            </a:avLst>
          </a:prstGeom>
          <a:solidFill>
            <a:srgbClr val="CED9CE"/>
          </a:solidFill>
          <a:ln/>
        </p:spPr>
      </p:sp>
      <p:sp>
        <p:nvSpPr>
          <p:cNvPr id="26" name="Shape 24"/>
          <p:cNvSpPr/>
          <p:nvPr/>
        </p:nvSpPr>
        <p:spPr>
          <a:xfrm>
            <a:off x="7096720" y="6161603"/>
            <a:ext cx="436959" cy="436959"/>
          </a:xfrm>
          <a:prstGeom prst="roundRect">
            <a:avLst>
              <a:gd name="adj" fmla="val 40002"/>
            </a:avLst>
          </a:prstGeom>
          <a:solidFill>
            <a:srgbClr val="E8F3E8"/>
          </a:solidFill>
          <a:ln/>
        </p:spPr>
      </p:sp>
      <p:sp>
        <p:nvSpPr>
          <p:cNvPr id="27" name="Text 25"/>
          <p:cNvSpPr/>
          <p:nvPr/>
        </p:nvSpPr>
        <p:spPr>
          <a:xfrm>
            <a:off x="7224832" y="6234351"/>
            <a:ext cx="180737" cy="291346"/>
          </a:xfrm>
          <a:prstGeom prst="rect">
            <a:avLst/>
          </a:prstGeom>
          <a:noFill/>
          <a:ln/>
        </p:spPr>
        <p:txBody>
          <a:bodyPr wrap="none" lIns="0" tIns="0" rIns="0" bIns="0" rtlCol="0" anchor="t"/>
          <a:lstStyle/>
          <a:p>
            <a:pPr algn="ctr" indent="0" marL="0">
              <a:lnSpc>
                <a:spcPts val="2250"/>
              </a:lnSpc>
              <a:buNone/>
            </a:pPr>
            <a:r>
              <a:rPr lang="en-US" sz="2250" b="1" dirty="0">
                <a:solidFill>
                  <a:srgbClr val="405449"/>
                </a:solidFill>
                <a:latin typeface="Fraunces" pitchFamily="34" charset="0"/>
                <a:ea typeface="Fraunces" pitchFamily="34" charset="-122"/>
                <a:cs typeface="Fraunces" pitchFamily="34" charset="-120"/>
              </a:rPr>
              <a:t>5</a:t>
            </a:r>
            <a:endParaRPr lang="en-US" sz="2250" dirty="0"/>
          </a:p>
        </p:txBody>
      </p:sp>
      <p:sp>
        <p:nvSpPr>
          <p:cNvPr id="28" name="Text 26"/>
          <p:cNvSpPr/>
          <p:nvPr/>
        </p:nvSpPr>
        <p:spPr>
          <a:xfrm>
            <a:off x="3819525" y="6137315"/>
            <a:ext cx="2427565" cy="303371"/>
          </a:xfrm>
          <a:prstGeom prst="rect">
            <a:avLst/>
          </a:prstGeom>
          <a:noFill/>
          <a:ln/>
        </p:spPr>
        <p:txBody>
          <a:bodyPr wrap="none" lIns="0" tIns="0" rIns="0" bIns="0" rtlCol="0" anchor="t"/>
          <a:lstStyle/>
          <a:p>
            <a:pPr algn="r" indent="0" marL="0">
              <a:lnSpc>
                <a:spcPts val="2350"/>
              </a:lnSpc>
              <a:buNone/>
            </a:pPr>
            <a:r>
              <a:rPr lang="en-US" sz="1900" b="1" dirty="0">
                <a:solidFill>
                  <a:srgbClr val="405449"/>
                </a:solidFill>
                <a:latin typeface="Fraunces" pitchFamily="34" charset="0"/>
                <a:ea typeface="Fraunces" pitchFamily="34" charset="-122"/>
                <a:cs typeface="Fraunces" pitchFamily="34" charset="-120"/>
              </a:rPr>
              <a:t>Model Evaluation</a:t>
            </a:r>
            <a:endParaRPr lang="en-US" sz="1900" dirty="0"/>
          </a:p>
        </p:txBody>
      </p:sp>
      <p:sp>
        <p:nvSpPr>
          <p:cNvPr id="29" name="Text 27"/>
          <p:cNvSpPr/>
          <p:nvPr/>
        </p:nvSpPr>
        <p:spPr>
          <a:xfrm>
            <a:off x="679728" y="6557129"/>
            <a:ext cx="5567362" cy="931902"/>
          </a:xfrm>
          <a:prstGeom prst="rect">
            <a:avLst/>
          </a:prstGeom>
          <a:noFill/>
          <a:ln/>
        </p:spPr>
        <p:txBody>
          <a:bodyPr wrap="square" lIns="0" tIns="0" rIns="0" bIns="0" rtlCol="0" anchor="t"/>
          <a:lstStyle/>
          <a:p>
            <a:pPr algn="r" indent="0" marL="0">
              <a:lnSpc>
                <a:spcPts val="2400"/>
              </a:lnSpc>
              <a:buNone/>
            </a:pPr>
            <a:r>
              <a:rPr lang="en-US" sz="1500" dirty="0">
                <a:solidFill>
                  <a:srgbClr val="405449"/>
                </a:solidFill>
                <a:latin typeface="Nobile" pitchFamily="34" charset="0"/>
                <a:ea typeface="Nobile" pitchFamily="34" charset="-122"/>
                <a:cs typeface="Nobile" pitchFamily="34" charset="-120"/>
              </a:rPr>
              <a:t>Evaluating the trained models' performance on independent datasets to ensure accuracy, reliability, and generalizability.</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226814"/>
            <a:ext cx="5486400" cy="7775972"/>
          </a:xfrm>
          <a:prstGeom prst="rect">
            <a:avLst/>
          </a:prstGeom>
        </p:spPr>
      </p:pic>
      <p:sp>
        <p:nvSpPr>
          <p:cNvPr id="3" name="Text 0"/>
          <p:cNvSpPr/>
          <p:nvPr/>
        </p:nvSpPr>
        <p:spPr>
          <a:xfrm>
            <a:off x="6280190" y="1791533"/>
            <a:ext cx="7166015"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pitchFamily="34" charset="0"/>
                <a:ea typeface="Fraunces" pitchFamily="34" charset="-122"/>
                <a:cs typeface="Fraunces" pitchFamily="34" charset="-120"/>
              </a:rPr>
              <a:t>Color Vision Deficiencies</a:t>
            </a:r>
            <a:endParaRPr lang="en-US" sz="4450" dirty="0"/>
          </a:p>
        </p:txBody>
      </p:sp>
      <p:sp>
        <p:nvSpPr>
          <p:cNvPr id="4" name="Text 1"/>
          <p:cNvSpPr/>
          <p:nvPr/>
        </p:nvSpPr>
        <p:spPr>
          <a:xfrm>
            <a:off x="6280190" y="2840474"/>
            <a:ext cx="7556421" cy="725805"/>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Color vision deficiencies, also known as color blindness, affect an individual's ability to perceive certain colors correctly.</a:t>
            </a:r>
            <a:endParaRPr lang="en-US" sz="1750" dirty="0"/>
          </a:p>
        </p:txBody>
      </p:sp>
      <p:sp>
        <p:nvSpPr>
          <p:cNvPr id="5" name="Shape 2"/>
          <p:cNvSpPr/>
          <p:nvPr/>
        </p:nvSpPr>
        <p:spPr>
          <a:xfrm>
            <a:off x="6280190" y="3821430"/>
            <a:ext cx="7556421" cy="2616518"/>
          </a:xfrm>
          <a:prstGeom prst="roundRect">
            <a:avLst>
              <a:gd name="adj" fmla="val 7802"/>
            </a:avLst>
          </a:prstGeom>
          <a:noFill/>
          <a:ln w="7620">
            <a:solidFill>
              <a:srgbClr val="000000">
                <a:alpha val="8000"/>
              </a:srgbClr>
            </a:solidFill>
            <a:prstDash val="solid"/>
          </a:ln>
        </p:spPr>
      </p:sp>
      <p:sp>
        <p:nvSpPr>
          <p:cNvPr id="6" name="Shape 3"/>
          <p:cNvSpPr/>
          <p:nvPr/>
        </p:nvSpPr>
        <p:spPr>
          <a:xfrm>
            <a:off x="6287810" y="3829050"/>
            <a:ext cx="7541181" cy="650319"/>
          </a:xfrm>
          <a:prstGeom prst="rect">
            <a:avLst/>
          </a:prstGeom>
          <a:solidFill>
            <a:srgbClr val="FFFFFF">
              <a:alpha val="4000"/>
            </a:srgbClr>
          </a:solidFill>
          <a:ln/>
        </p:spPr>
      </p:sp>
      <p:sp>
        <p:nvSpPr>
          <p:cNvPr id="7" name="Text 4"/>
          <p:cNvSpPr/>
          <p:nvPr/>
        </p:nvSpPr>
        <p:spPr>
          <a:xfrm>
            <a:off x="6514624" y="3972758"/>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Type</a:t>
            </a:r>
            <a:endParaRPr lang="en-US" sz="1750" dirty="0"/>
          </a:p>
        </p:txBody>
      </p:sp>
      <p:sp>
        <p:nvSpPr>
          <p:cNvPr id="8" name="Text 5"/>
          <p:cNvSpPr/>
          <p:nvPr/>
        </p:nvSpPr>
        <p:spPr>
          <a:xfrm>
            <a:off x="10289024" y="3972758"/>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Description</a:t>
            </a:r>
            <a:endParaRPr lang="en-US" sz="1750" dirty="0"/>
          </a:p>
        </p:txBody>
      </p:sp>
      <p:sp>
        <p:nvSpPr>
          <p:cNvPr id="9" name="Shape 6"/>
          <p:cNvSpPr/>
          <p:nvPr/>
        </p:nvSpPr>
        <p:spPr>
          <a:xfrm>
            <a:off x="6287810" y="4479369"/>
            <a:ext cx="7541181" cy="650319"/>
          </a:xfrm>
          <a:prstGeom prst="rect">
            <a:avLst/>
          </a:prstGeom>
          <a:solidFill>
            <a:srgbClr val="000000">
              <a:alpha val="4000"/>
            </a:srgbClr>
          </a:solidFill>
          <a:ln/>
        </p:spPr>
      </p:sp>
      <p:sp>
        <p:nvSpPr>
          <p:cNvPr id="10" name="Text 7"/>
          <p:cNvSpPr/>
          <p:nvPr/>
        </p:nvSpPr>
        <p:spPr>
          <a:xfrm>
            <a:off x="6514624" y="4623078"/>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Protanopia</a:t>
            </a:r>
            <a:endParaRPr lang="en-US" sz="1750" dirty="0"/>
          </a:p>
        </p:txBody>
      </p:sp>
      <p:sp>
        <p:nvSpPr>
          <p:cNvPr id="11" name="Text 8"/>
          <p:cNvSpPr/>
          <p:nvPr/>
        </p:nvSpPr>
        <p:spPr>
          <a:xfrm>
            <a:off x="10289024" y="4623078"/>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Red deficiency</a:t>
            </a:r>
            <a:endParaRPr lang="en-US" sz="1750" dirty="0"/>
          </a:p>
        </p:txBody>
      </p:sp>
      <p:sp>
        <p:nvSpPr>
          <p:cNvPr id="12" name="Shape 9"/>
          <p:cNvSpPr/>
          <p:nvPr/>
        </p:nvSpPr>
        <p:spPr>
          <a:xfrm>
            <a:off x="6287810" y="5129689"/>
            <a:ext cx="7541181" cy="650319"/>
          </a:xfrm>
          <a:prstGeom prst="rect">
            <a:avLst/>
          </a:prstGeom>
          <a:solidFill>
            <a:srgbClr val="FFFFFF">
              <a:alpha val="4000"/>
            </a:srgbClr>
          </a:solidFill>
          <a:ln/>
        </p:spPr>
      </p:sp>
      <p:sp>
        <p:nvSpPr>
          <p:cNvPr id="13" name="Text 10"/>
          <p:cNvSpPr/>
          <p:nvPr/>
        </p:nvSpPr>
        <p:spPr>
          <a:xfrm>
            <a:off x="6514624" y="5273397"/>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Deuteranopia</a:t>
            </a:r>
            <a:endParaRPr lang="en-US" sz="1750" dirty="0"/>
          </a:p>
        </p:txBody>
      </p:sp>
      <p:sp>
        <p:nvSpPr>
          <p:cNvPr id="14" name="Text 11"/>
          <p:cNvSpPr/>
          <p:nvPr/>
        </p:nvSpPr>
        <p:spPr>
          <a:xfrm>
            <a:off x="10289024" y="5273397"/>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Green deficiency</a:t>
            </a:r>
            <a:endParaRPr lang="en-US" sz="1750" dirty="0"/>
          </a:p>
        </p:txBody>
      </p:sp>
      <p:sp>
        <p:nvSpPr>
          <p:cNvPr id="15" name="Shape 12"/>
          <p:cNvSpPr/>
          <p:nvPr/>
        </p:nvSpPr>
        <p:spPr>
          <a:xfrm>
            <a:off x="6287810" y="5780008"/>
            <a:ext cx="7541181" cy="650319"/>
          </a:xfrm>
          <a:prstGeom prst="rect">
            <a:avLst/>
          </a:prstGeom>
          <a:solidFill>
            <a:srgbClr val="000000">
              <a:alpha val="4000"/>
            </a:srgbClr>
          </a:solidFill>
          <a:ln/>
        </p:spPr>
      </p:sp>
      <p:sp>
        <p:nvSpPr>
          <p:cNvPr id="16" name="Text 13"/>
          <p:cNvSpPr/>
          <p:nvPr/>
        </p:nvSpPr>
        <p:spPr>
          <a:xfrm>
            <a:off x="6514624" y="5923717"/>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Tritanopia</a:t>
            </a:r>
            <a:endParaRPr lang="en-US" sz="1750" dirty="0"/>
          </a:p>
        </p:txBody>
      </p:sp>
      <p:sp>
        <p:nvSpPr>
          <p:cNvPr id="17" name="Text 14"/>
          <p:cNvSpPr/>
          <p:nvPr/>
        </p:nvSpPr>
        <p:spPr>
          <a:xfrm>
            <a:off x="10289024" y="5923717"/>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Blue deficiency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56987" y="516493"/>
            <a:ext cx="4693563" cy="586621"/>
          </a:xfrm>
          <a:prstGeom prst="rect">
            <a:avLst/>
          </a:prstGeom>
          <a:noFill/>
          <a:ln/>
        </p:spPr>
        <p:txBody>
          <a:bodyPr wrap="none" lIns="0" tIns="0" rIns="0" bIns="0" rtlCol="0" anchor="t"/>
          <a:lstStyle/>
          <a:p>
            <a:pPr indent="0" marL="0">
              <a:lnSpc>
                <a:spcPts val="4600"/>
              </a:lnSpc>
              <a:buNone/>
            </a:pPr>
            <a:r>
              <a:rPr lang="en-US" sz="3650" b="1" dirty="0">
                <a:solidFill>
                  <a:srgbClr val="3B4540"/>
                </a:solidFill>
                <a:latin typeface="Fraunces" pitchFamily="34" charset="0"/>
                <a:ea typeface="Fraunces" pitchFamily="34" charset="-122"/>
                <a:cs typeface="Fraunces" pitchFamily="34" charset="-120"/>
              </a:rPr>
              <a:t>Cataract Detection</a:t>
            </a:r>
            <a:endParaRPr lang="en-US" sz="3650" dirty="0"/>
          </a:p>
        </p:txBody>
      </p:sp>
      <p:sp>
        <p:nvSpPr>
          <p:cNvPr id="4" name="Text 1"/>
          <p:cNvSpPr/>
          <p:nvPr/>
        </p:nvSpPr>
        <p:spPr>
          <a:xfrm>
            <a:off x="656987" y="1384697"/>
            <a:ext cx="7830026" cy="600789"/>
          </a:xfrm>
          <a:prstGeom prst="rect">
            <a:avLst/>
          </a:prstGeom>
          <a:noFill/>
          <a:ln/>
        </p:spPr>
        <p:txBody>
          <a:bodyPr wrap="square" lIns="0" tIns="0" rIns="0" bIns="0" rtlCol="0" anchor="t"/>
          <a:lstStyle/>
          <a:p>
            <a:pPr indent="0" marL="0">
              <a:lnSpc>
                <a:spcPts val="2350"/>
              </a:lnSpc>
              <a:buNone/>
            </a:pPr>
            <a:r>
              <a:rPr lang="en-US" sz="1450" dirty="0">
                <a:solidFill>
                  <a:srgbClr val="405449"/>
                </a:solidFill>
                <a:latin typeface="Nobile" pitchFamily="34" charset="0"/>
                <a:ea typeface="Nobile" pitchFamily="34" charset="-122"/>
                <a:cs typeface="Nobile" pitchFamily="34" charset="-120"/>
              </a:rPr>
              <a:t>Cataracts are a clouding of the natural lens of the eye, affecting vision clarity and causing blurred vision.</a:t>
            </a:r>
            <a:endParaRPr lang="en-US" sz="1450" dirty="0"/>
          </a:p>
        </p:txBody>
      </p:sp>
      <p:pic>
        <p:nvPicPr>
          <p:cNvPr id="5" name="Image 1" descr="preencoded.png">    </p:cNvPr>
          <p:cNvPicPr>
            <a:picLocks noChangeAspect="1"/>
          </p:cNvPicPr>
          <p:nvPr/>
        </p:nvPicPr>
        <p:blipFill>
          <a:blip r:embed="rId2"/>
          <a:stretch>
            <a:fillRect/>
          </a:stretch>
        </p:blipFill>
        <p:spPr>
          <a:xfrm>
            <a:off x="656987" y="2196584"/>
            <a:ext cx="469344" cy="469344"/>
          </a:xfrm>
          <a:prstGeom prst="rect">
            <a:avLst/>
          </a:prstGeom>
        </p:spPr>
      </p:pic>
      <p:sp>
        <p:nvSpPr>
          <p:cNvPr id="6" name="Text 2"/>
          <p:cNvSpPr/>
          <p:nvPr/>
        </p:nvSpPr>
        <p:spPr>
          <a:xfrm>
            <a:off x="656987" y="2853571"/>
            <a:ext cx="2346722" cy="293251"/>
          </a:xfrm>
          <a:prstGeom prst="rect">
            <a:avLst/>
          </a:prstGeom>
          <a:noFill/>
          <a:ln/>
        </p:spPr>
        <p:txBody>
          <a:bodyPr wrap="none" lIns="0" tIns="0" rIns="0" bIns="0" rtlCol="0" anchor="t"/>
          <a:lstStyle/>
          <a:p>
            <a:pPr algn="l" indent="0" marL="0">
              <a:lnSpc>
                <a:spcPts val="2300"/>
              </a:lnSpc>
              <a:buNone/>
            </a:pPr>
            <a:r>
              <a:rPr lang="en-US" sz="1800" b="1" dirty="0">
                <a:solidFill>
                  <a:srgbClr val="405449"/>
                </a:solidFill>
                <a:latin typeface="Fraunces" pitchFamily="34" charset="0"/>
                <a:ea typeface="Fraunces" pitchFamily="34" charset="-122"/>
                <a:cs typeface="Fraunces" pitchFamily="34" charset="-120"/>
              </a:rPr>
              <a:t>Symptoms</a:t>
            </a:r>
            <a:endParaRPr lang="en-US" sz="1800" dirty="0"/>
          </a:p>
        </p:txBody>
      </p:sp>
      <p:sp>
        <p:nvSpPr>
          <p:cNvPr id="7" name="Text 3"/>
          <p:cNvSpPr/>
          <p:nvPr/>
        </p:nvSpPr>
        <p:spPr>
          <a:xfrm>
            <a:off x="656987" y="3259455"/>
            <a:ext cx="7830026" cy="600789"/>
          </a:xfrm>
          <a:prstGeom prst="rect">
            <a:avLst/>
          </a:prstGeom>
          <a:noFill/>
          <a:ln/>
        </p:spPr>
        <p:txBody>
          <a:bodyPr wrap="square" lIns="0" tIns="0" rIns="0" bIns="0" rtlCol="0" anchor="t"/>
          <a:lstStyle/>
          <a:p>
            <a:pPr algn="l" indent="0" marL="0">
              <a:lnSpc>
                <a:spcPts val="2350"/>
              </a:lnSpc>
              <a:buNone/>
            </a:pPr>
            <a:r>
              <a:rPr lang="en-US" sz="1450" dirty="0">
                <a:solidFill>
                  <a:srgbClr val="405449"/>
                </a:solidFill>
                <a:latin typeface="Nobile" pitchFamily="34" charset="0"/>
                <a:ea typeface="Nobile" pitchFamily="34" charset="-122"/>
                <a:cs typeface="Nobile" pitchFamily="34" charset="-120"/>
              </a:rPr>
              <a:t>Blurred vision, double vision, halos around lights, difficulty seeing at night, faded colors.</a:t>
            </a:r>
            <a:endParaRPr lang="en-US" sz="1450" dirty="0"/>
          </a:p>
        </p:txBody>
      </p:sp>
      <p:pic>
        <p:nvPicPr>
          <p:cNvPr id="8" name="Image 2" descr="preencoded.png">    </p:cNvPr>
          <p:cNvPicPr>
            <a:picLocks noChangeAspect="1"/>
          </p:cNvPicPr>
          <p:nvPr/>
        </p:nvPicPr>
        <p:blipFill>
          <a:blip r:embed="rId3"/>
          <a:stretch>
            <a:fillRect/>
          </a:stretch>
        </p:blipFill>
        <p:spPr>
          <a:xfrm>
            <a:off x="656987" y="4423410"/>
            <a:ext cx="469344" cy="469344"/>
          </a:xfrm>
          <a:prstGeom prst="rect">
            <a:avLst/>
          </a:prstGeom>
        </p:spPr>
      </p:pic>
      <p:sp>
        <p:nvSpPr>
          <p:cNvPr id="9" name="Text 4"/>
          <p:cNvSpPr/>
          <p:nvPr/>
        </p:nvSpPr>
        <p:spPr>
          <a:xfrm>
            <a:off x="656987" y="5080397"/>
            <a:ext cx="2346722" cy="293251"/>
          </a:xfrm>
          <a:prstGeom prst="rect">
            <a:avLst/>
          </a:prstGeom>
          <a:noFill/>
          <a:ln/>
        </p:spPr>
        <p:txBody>
          <a:bodyPr wrap="none" lIns="0" tIns="0" rIns="0" bIns="0" rtlCol="0" anchor="t"/>
          <a:lstStyle/>
          <a:p>
            <a:pPr algn="l" indent="0" marL="0">
              <a:lnSpc>
                <a:spcPts val="2300"/>
              </a:lnSpc>
              <a:buNone/>
            </a:pPr>
            <a:r>
              <a:rPr lang="en-US" sz="1800" b="1" dirty="0">
                <a:solidFill>
                  <a:srgbClr val="405449"/>
                </a:solidFill>
                <a:latin typeface="Fraunces" pitchFamily="34" charset="0"/>
                <a:ea typeface="Fraunces" pitchFamily="34" charset="-122"/>
                <a:cs typeface="Fraunces" pitchFamily="34" charset="-120"/>
              </a:rPr>
              <a:t>Causes</a:t>
            </a:r>
            <a:endParaRPr lang="en-US" sz="1800" dirty="0"/>
          </a:p>
        </p:txBody>
      </p:sp>
      <p:sp>
        <p:nvSpPr>
          <p:cNvPr id="10" name="Text 5"/>
          <p:cNvSpPr/>
          <p:nvPr/>
        </p:nvSpPr>
        <p:spPr>
          <a:xfrm>
            <a:off x="656987" y="5486281"/>
            <a:ext cx="7830026" cy="300395"/>
          </a:xfrm>
          <a:prstGeom prst="rect">
            <a:avLst/>
          </a:prstGeom>
          <a:noFill/>
          <a:ln/>
        </p:spPr>
        <p:txBody>
          <a:bodyPr wrap="none" lIns="0" tIns="0" rIns="0" bIns="0" rtlCol="0" anchor="t"/>
          <a:lstStyle/>
          <a:p>
            <a:pPr algn="l" indent="0" marL="0">
              <a:lnSpc>
                <a:spcPts val="2350"/>
              </a:lnSpc>
              <a:buNone/>
            </a:pPr>
            <a:r>
              <a:rPr lang="en-US" sz="1450" dirty="0">
                <a:solidFill>
                  <a:srgbClr val="405449"/>
                </a:solidFill>
                <a:latin typeface="Nobile" pitchFamily="34" charset="0"/>
                <a:ea typeface="Nobile" pitchFamily="34" charset="-122"/>
                <a:cs typeface="Nobile" pitchFamily="34" charset="-120"/>
              </a:rPr>
              <a:t>Aging, diabetes, smoking, exposure to ultraviolet radiation, certain medications.</a:t>
            </a:r>
            <a:endParaRPr lang="en-US" sz="1450" dirty="0"/>
          </a:p>
        </p:txBody>
      </p:sp>
      <p:pic>
        <p:nvPicPr>
          <p:cNvPr id="11" name="Image 3" descr="preencoded.png">    </p:cNvPr>
          <p:cNvPicPr>
            <a:picLocks noChangeAspect="1"/>
          </p:cNvPicPr>
          <p:nvPr/>
        </p:nvPicPr>
        <p:blipFill>
          <a:blip r:embed="rId4"/>
          <a:stretch>
            <a:fillRect/>
          </a:stretch>
        </p:blipFill>
        <p:spPr>
          <a:xfrm>
            <a:off x="656987" y="6349841"/>
            <a:ext cx="469344" cy="469344"/>
          </a:xfrm>
          <a:prstGeom prst="rect">
            <a:avLst/>
          </a:prstGeom>
        </p:spPr>
      </p:pic>
      <p:sp>
        <p:nvSpPr>
          <p:cNvPr id="12" name="Text 6"/>
          <p:cNvSpPr/>
          <p:nvPr/>
        </p:nvSpPr>
        <p:spPr>
          <a:xfrm>
            <a:off x="656987" y="7006828"/>
            <a:ext cx="2346722" cy="293251"/>
          </a:xfrm>
          <a:prstGeom prst="rect">
            <a:avLst/>
          </a:prstGeom>
          <a:noFill/>
          <a:ln/>
        </p:spPr>
        <p:txBody>
          <a:bodyPr wrap="none" lIns="0" tIns="0" rIns="0" bIns="0" rtlCol="0" anchor="t"/>
          <a:lstStyle/>
          <a:p>
            <a:pPr algn="l" indent="0" marL="0">
              <a:lnSpc>
                <a:spcPts val="2300"/>
              </a:lnSpc>
              <a:buNone/>
            </a:pPr>
            <a:r>
              <a:rPr lang="en-US" sz="1800" b="1" dirty="0">
                <a:solidFill>
                  <a:srgbClr val="405449"/>
                </a:solidFill>
                <a:latin typeface="Fraunces" pitchFamily="34" charset="0"/>
                <a:ea typeface="Fraunces" pitchFamily="34" charset="-122"/>
                <a:cs typeface="Fraunces" pitchFamily="34" charset="-120"/>
              </a:rPr>
              <a:t>Treatment</a:t>
            </a:r>
            <a:endParaRPr lang="en-US" sz="1800" dirty="0"/>
          </a:p>
        </p:txBody>
      </p:sp>
      <p:sp>
        <p:nvSpPr>
          <p:cNvPr id="13" name="Text 7"/>
          <p:cNvSpPr/>
          <p:nvPr/>
        </p:nvSpPr>
        <p:spPr>
          <a:xfrm>
            <a:off x="656987" y="7412712"/>
            <a:ext cx="7830026" cy="300395"/>
          </a:xfrm>
          <a:prstGeom prst="rect">
            <a:avLst/>
          </a:prstGeom>
          <a:noFill/>
          <a:ln/>
        </p:spPr>
        <p:txBody>
          <a:bodyPr wrap="none" lIns="0" tIns="0" rIns="0" bIns="0" rtlCol="0" anchor="t"/>
          <a:lstStyle/>
          <a:p>
            <a:pPr algn="l" indent="0" marL="0">
              <a:lnSpc>
                <a:spcPts val="2350"/>
              </a:lnSpc>
              <a:buNone/>
            </a:pPr>
            <a:r>
              <a:rPr lang="en-US" sz="1450" dirty="0">
                <a:solidFill>
                  <a:srgbClr val="405449"/>
                </a:solidFill>
                <a:latin typeface="Nobile" pitchFamily="34" charset="0"/>
                <a:ea typeface="Nobile" pitchFamily="34" charset="-122"/>
                <a:cs typeface="Nobile" pitchFamily="34" charset="-120"/>
              </a:rPr>
              <a:t>Surgical removal of the cloudy lens and replacement with an artificial lens.</a:t>
            </a:r>
            <a:endParaRPr lang="en-US" sz="14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615678"/>
            <a:ext cx="13042821" cy="1417558"/>
          </a:xfrm>
          <a:prstGeom prst="rect">
            <a:avLst/>
          </a:prstGeom>
          <a:noFill/>
          <a:ln/>
        </p:spPr>
        <p:txBody>
          <a:bodyPr wrap="square" lIns="0" tIns="0" rIns="0" bIns="0" rtlCol="0" anchor="t"/>
          <a:lstStyle/>
          <a:p>
            <a:pPr indent="0" marL="0">
              <a:lnSpc>
                <a:spcPts val="5550"/>
              </a:lnSpc>
              <a:buNone/>
            </a:pPr>
            <a:r>
              <a:rPr lang="en-US" sz="4450" b="1" dirty="0">
                <a:solidFill>
                  <a:srgbClr val="3B4540"/>
                </a:solidFill>
                <a:latin typeface="Fraunces" pitchFamily="34" charset="0"/>
                <a:ea typeface="Fraunces" pitchFamily="34" charset="-122"/>
                <a:cs typeface="Fraunces" pitchFamily="34" charset="-120"/>
              </a:rPr>
              <a:t>Daltonization: Enhancing Color Vision for the Colorblind</a:t>
            </a:r>
            <a:endParaRPr lang="en-US" sz="4450" dirty="0"/>
          </a:p>
        </p:txBody>
      </p:sp>
      <p:sp>
        <p:nvSpPr>
          <p:cNvPr id="3" name="Text 1"/>
          <p:cNvSpPr/>
          <p:nvPr/>
        </p:nvSpPr>
        <p:spPr>
          <a:xfrm>
            <a:off x="793790" y="3486864"/>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The Daltonization algorithm is a transformative tool designed to enhance visual perception for individuals with color vision deficiencies (CVD), commonly known as color blindness. By adjusting and modifying color representations, it enables colorblind individuals to better differentiate colors that would otherwise appear indistinguishable.</a:t>
            </a:r>
            <a:endParaRPr lang="en-US" sz="1750" dirty="0"/>
          </a:p>
        </p:txBody>
      </p:sp>
      <p:sp>
        <p:nvSpPr>
          <p:cNvPr id="4" name="Text 2"/>
          <p:cNvSpPr/>
          <p:nvPr/>
        </p:nvSpPr>
        <p:spPr>
          <a:xfrm>
            <a:off x="793790" y="4830723"/>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It is a computational process that alters images or visual content to compensate for the color perception deficiencies caused by color blindness. The algorithm works by shifting problematic color ranges and enhancing contrast between colors that would typically be confused by someone with CVD.</a:t>
            </a:r>
            <a:endParaRPr lang="en-US" sz="1750" dirty="0"/>
          </a:p>
        </p:txBody>
      </p:sp>
      <p:sp>
        <p:nvSpPr>
          <p:cNvPr id="5" name="Text 3"/>
          <p:cNvSpPr/>
          <p:nvPr/>
        </p:nvSpPr>
        <p:spPr>
          <a:xfrm>
            <a:off x="793790" y="6259592"/>
            <a:ext cx="2835235" cy="354330"/>
          </a:xfrm>
          <a:prstGeom prst="rect">
            <a:avLst/>
          </a:prstGeom>
          <a:noFill/>
          <a:ln/>
        </p:spPr>
        <p:txBody>
          <a:bodyPr wrap="none" lIns="0" tIns="0" rIns="0" bIns="0" rtlCol="0" anchor="t"/>
          <a:lstStyle/>
          <a:p>
            <a:pPr indent="0" marL="0">
              <a:lnSpc>
                <a:spcPts val="2750"/>
              </a:lnSpc>
              <a:buNone/>
            </a:pPr>
            <a:endParaRPr lang="en-US" sz="2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89265"/>
            <a:ext cx="7764185" cy="708779"/>
          </a:xfrm>
          <a:prstGeom prst="rect">
            <a:avLst/>
          </a:prstGeom>
          <a:noFill/>
          <a:ln/>
        </p:spPr>
        <p:txBody>
          <a:bodyPr wrap="none" lIns="0" tIns="0" rIns="0" bIns="0" rtlCol="0" anchor="t"/>
          <a:lstStyle/>
          <a:p>
            <a:pPr indent="0" marL="0">
              <a:lnSpc>
                <a:spcPts val="5550"/>
              </a:lnSpc>
              <a:buNone/>
            </a:pPr>
            <a:r>
              <a:rPr lang="en-US" sz="4450" b="1" dirty="0">
                <a:solidFill>
                  <a:srgbClr val="3B4540"/>
                </a:solidFill>
                <a:latin typeface="Fraunces" pitchFamily="34" charset="0"/>
                <a:ea typeface="Fraunces" pitchFamily="34" charset="-122"/>
                <a:cs typeface="Fraunces" pitchFamily="34" charset="-120"/>
              </a:rPr>
              <a:t>How Daltonization Works?</a:t>
            </a:r>
            <a:endParaRPr lang="en-US" sz="4450" dirty="0"/>
          </a:p>
        </p:txBody>
      </p:sp>
      <p:sp>
        <p:nvSpPr>
          <p:cNvPr id="3" name="Shape 1"/>
          <p:cNvSpPr/>
          <p:nvPr/>
        </p:nvSpPr>
        <p:spPr>
          <a:xfrm>
            <a:off x="793790" y="2093357"/>
            <a:ext cx="510302" cy="510302"/>
          </a:xfrm>
          <a:prstGeom prst="roundRect">
            <a:avLst>
              <a:gd name="adj" fmla="val 40005"/>
            </a:avLst>
          </a:prstGeom>
          <a:solidFill>
            <a:srgbClr val="E8F3E8"/>
          </a:solidFill>
          <a:ln/>
        </p:spPr>
      </p:sp>
      <p:sp>
        <p:nvSpPr>
          <p:cNvPr id="4" name="Text 2"/>
          <p:cNvSpPr/>
          <p:nvPr/>
        </p:nvSpPr>
        <p:spPr>
          <a:xfrm>
            <a:off x="964049" y="2178368"/>
            <a:ext cx="169783"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pitchFamily="34" charset="0"/>
                <a:ea typeface="Fraunces" pitchFamily="34" charset="-122"/>
                <a:cs typeface="Fraunces" pitchFamily="34" charset="-120"/>
              </a:rPr>
              <a:t>1</a:t>
            </a:r>
            <a:endParaRPr lang="en-US" sz="2650" dirty="0"/>
          </a:p>
        </p:txBody>
      </p:sp>
      <p:sp>
        <p:nvSpPr>
          <p:cNvPr id="5" name="Text 3"/>
          <p:cNvSpPr/>
          <p:nvPr/>
        </p:nvSpPr>
        <p:spPr>
          <a:xfrm>
            <a:off x="1530906" y="2093357"/>
            <a:ext cx="4085630"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pitchFamily="34" charset="0"/>
                <a:ea typeface="Fraunces" pitchFamily="34" charset="-122"/>
                <a:cs typeface="Fraunces" pitchFamily="34" charset="-120"/>
              </a:rPr>
              <a:t>Color Space Transformation</a:t>
            </a:r>
            <a:endParaRPr lang="en-US" sz="2200" dirty="0"/>
          </a:p>
        </p:txBody>
      </p:sp>
      <p:sp>
        <p:nvSpPr>
          <p:cNvPr id="6" name="Text 4"/>
          <p:cNvSpPr/>
          <p:nvPr/>
        </p:nvSpPr>
        <p:spPr>
          <a:xfrm>
            <a:off x="1530906" y="2583775"/>
            <a:ext cx="5670947" cy="1451610"/>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The image is first converted from the typical RGB (Red, Green, Blue) color space into a perceptual color space, such as LMS, which models how the human eye perceives colors.</a:t>
            </a:r>
            <a:endParaRPr lang="en-US" sz="1750" dirty="0"/>
          </a:p>
        </p:txBody>
      </p:sp>
      <p:sp>
        <p:nvSpPr>
          <p:cNvPr id="7" name="Shape 5"/>
          <p:cNvSpPr/>
          <p:nvPr/>
        </p:nvSpPr>
        <p:spPr>
          <a:xfrm>
            <a:off x="7428667" y="2093357"/>
            <a:ext cx="510302" cy="510302"/>
          </a:xfrm>
          <a:prstGeom prst="roundRect">
            <a:avLst>
              <a:gd name="adj" fmla="val 40005"/>
            </a:avLst>
          </a:prstGeom>
          <a:solidFill>
            <a:srgbClr val="E8F3E8"/>
          </a:solidFill>
          <a:ln/>
        </p:spPr>
      </p:sp>
      <p:sp>
        <p:nvSpPr>
          <p:cNvPr id="8" name="Text 6"/>
          <p:cNvSpPr/>
          <p:nvPr/>
        </p:nvSpPr>
        <p:spPr>
          <a:xfrm>
            <a:off x="7572613" y="2178368"/>
            <a:ext cx="222409"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pitchFamily="34" charset="0"/>
                <a:ea typeface="Fraunces" pitchFamily="34" charset="-122"/>
                <a:cs typeface="Fraunces" pitchFamily="34" charset="-120"/>
              </a:rPr>
              <a:t>2</a:t>
            </a:r>
            <a:endParaRPr lang="en-US" sz="2650" dirty="0"/>
          </a:p>
        </p:txBody>
      </p:sp>
      <p:sp>
        <p:nvSpPr>
          <p:cNvPr id="9" name="Text 7"/>
          <p:cNvSpPr/>
          <p:nvPr/>
        </p:nvSpPr>
        <p:spPr>
          <a:xfrm>
            <a:off x="8165783" y="2093357"/>
            <a:ext cx="4999553"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pitchFamily="34" charset="0"/>
                <a:ea typeface="Fraunces" pitchFamily="34" charset="-122"/>
                <a:cs typeface="Fraunces" pitchFamily="34" charset="-120"/>
              </a:rPr>
              <a:t>Simulating Color Vision Deficiency</a:t>
            </a:r>
            <a:endParaRPr lang="en-US" sz="2200" dirty="0"/>
          </a:p>
        </p:txBody>
      </p:sp>
      <p:sp>
        <p:nvSpPr>
          <p:cNvPr id="10" name="Text 8"/>
          <p:cNvSpPr/>
          <p:nvPr/>
        </p:nvSpPr>
        <p:spPr>
          <a:xfrm>
            <a:off x="8165783" y="2583775"/>
            <a:ext cx="5670947" cy="1814513"/>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The algorithm then simulates how a person with color blindness sees the image. This simulation identifies the specific colors that are problematic for individuals with different types of CVD (protanopia, deuteranopia, or tritanopia).</a:t>
            </a:r>
            <a:endParaRPr lang="en-US" sz="1750" dirty="0"/>
          </a:p>
        </p:txBody>
      </p:sp>
      <p:sp>
        <p:nvSpPr>
          <p:cNvPr id="11" name="Shape 9"/>
          <p:cNvSpPr/>
          <p:nvPr/>
        </p:nvSpPr>
        <p:spPr>
          <a:xfrm>
            <a:off x="793790" y="4880253"/>
            <a:ext cx="510302" cy="510302"/>
          </a:xfrm>
          <a:prstGeom prst="roundRect">
            <a:avLst>
              <a:gd name="adj" fmla="val 40005"/>
            </a:avLst>
          </a:prstGeom>
          <a:solidFill>
            <a:srgbClr val="E8F3E8"/>
          </a:solidFill>
          <a:ln/>
        </p:spPr>
      </p:sp>
      <p:sp>
        <p:nvSpPr>
          <p:cNvPr id="12" name="Text 10"/>
          <p:cNvSpPr/>
          <p:nvPr/>
        </p:nvSpPr>
        <p:spPr>
          <a:xfrm>
            <a:off x="946190" y="4965263"/>
            <a:ext cx="205502"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pitchFamily="34" charset="0"/>
                <a:ea typeface="Fraunces" pitchFamily="34" charset="-122"/>
                <a:cs typeface="Fraunces" pitchFamily="34" charset="-120"/>
              </a:rPr>
              <a:t>3</a:t>
            </a:r>
            <a:endParaRPr lang="en-US" sz="2650" dirty="0"/>
          </a:p>
        </p:txBody>
      </p:sp>
      <p:sp>
        <p:nvSpPr>
          <p:cNvPr id="13" name="Text 11"/>
          <p:cNvSpPr/>
          <p:nvPr/>
        </p:nvSpPr>
        <p:spPr>
          <a:xfrm>
            <a:off x="1530906" y="4880253"/>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pitchFamily="34" charset="0"/>
                <a:ea typeface="Fraunces" pitchFamily="34" charset="-122"/>
                <a:cs typeface="Fraunces" pitchFamily="34" charset="-120"/>
              </a:rPr>
              <a:t>Color Adjustment</a:t>
            </a:r>
            <a:endParaRPr lang="en-US" sz="2200" dirty="0"/>
          </a:p>
        </p:txBody>
      </p:sp>
      <p:sp>
        <p:nvSpPr>
          <p:cNvPr id="14" name="Text 12"/>
          <p:cNvSpPr/>
          <p:nvPr/>
        </p:nvSpPr>
        <p:spPr>
          <a:xfrm>
            <a:off x="1530906" y="5370671"/>
            <a:ext cx="5670947" cy="1451610"/>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Based on the simulation, the algorithm modifies the problematic colors, shifting them to more distinguishable hues while preserving the overall balance and natural appearance of the image.</a:t>
            </a:r>
            <a:endParaRPr lang="en-US" sz="1750" dirty="0"/>
          </a:p>
        </p:txBody>
      </p:sp>
      <p:sp>
        <p:nvSpPr>
          <p:cNvPr id="15" name="Shape 13"/>
          <p:cNvSpPr/>
          <p:nvPr/>
        </p:nvSpPr>
        <p:spPr>
          <a:xfrm>
            <a:off x="7428667" y="4880253"/>
            <a:ext cx="510302" cy="510302"/>
          </a:xfrm>
          <a:prstGeom prst="roundRect">
            <a:avLst>
              <a:gd name="adj" fmla="val 40005"/>
            </a:avLst>
          </a:prstGeom>
          <a:solidFill>
            <a:srgbClr val="E8F3E8"/>
          </a:solidFill>
          <a:ln/>
        </p:spPr>
      </p:sp>
      <p:sp>
        <p:nvSpPr>
          <p:cNvPr id="16" name="Text 14"/>
          <p:cNvSpPr/>
          <p:nvPr/>
        </p:nvSpPr>
        <p:spPr>
          <a:xfrm>
            <a:off x="7568208" y="4965263"/>
            <a:ext cx="231219" cy="340281"/>
          </a:xfrm>
          <a:prstGeom prst="rect">
            <a:avLst/>
          </a:prstGeom>
          <a:noFill/>
          <a:ln/>
        </p:spPr>
        <p:txBody>
          <a:bodyPr wrap="none" lIns="0" tIns="0" rIns="0" bIns="0" rtlCol="0" anchor="t"/>
          <a:lstStyle/>
          <a:p>
            <a:pPr algn="ctr" indent="0" marL="0">
              <a:lnSpc>
                <a:spcPts val="2650"/>
              </a:lnSpc>
              <a:buNone/>
            </a:pPr>
            <a:r>
              <a:rPr lang="en-US" sz="2650" b="1" dirty="0">
                <a:solidFill>
                  <a:srgbClr val="405449"/>
                </a:solidFill>
                <a:latin typeface="Fraunces" pitchFamily="34" charset="0"/>
                <a:ea typeface="Fraunces" pitchFamily="34" charset="-122"/>
                <a:cs typeface="Fraunces" pitchFamily="34" charset="-120"/>
              </a:rPr>
              <a:t>4</a:t>
            </a:r>
            <a:endParaRPr lang="en-US" sz="2650" dirty="0"/>
          </a:p>
        </p:txBody>
      </p:sp>
      <p:sp>
        <p:nvSpPr>
          <p:cNvPr id="17" name="Text 15"/>
          <p:cNvSpPr/>
          <p:nvPr/>
        </p:nvSpPr>
        <p:spPr>
          <a:xfrm>
            <a:off x="8165783" y="4880253"/>
            <a:ext cx="3473887" cy="354330"/>
          </a:xfrm>
          <a:prstGeom prst="rect">
            <a:avLst/>
          </a:prstGeom>
          <a:noFill/>
          <a:ln/>
        </p:spPr>
        <p:txBody>
          <a:bodyPr wrap="none" lIns="0" tIns="0" rIns="0" bIns="0" rtlCol="0" anchor="t"/>
          <a:lstStyle/>
          <a:p>
            <a:pPr indent="0" marL="0">
              <a:lnSpc>
                <a:spcPts val="2750"/>
              </a:lnSpc>
              <a:buNone/>
            </a:pPr>
            <a:r>
              <a:rPr lang="en-US" sz="2200" b="1" dirty="0">
                <a:solidFill>
                  <a:srgbClr val="405449"/>
                </a:solidFill>
                <a:latin typeface="Fraunces" pitchFamily="34" charset="0"/>
                <a:ea typeface="Fraunces" pitchFamily="34" charset="-122"/>
                <a:cs typeface="Fraunces" pitchFamily="34" charset="-120"/>
              </a:rPr>
              <a:t>Inverse Transformation</a:t>
            </a:r>
            <a:endParaRPr lang="en-US" sz="2200" dirty="0"/>
          </a:p>
        </p:txBody>
      </p:sp>
      <p:sp>
        <p:nvSpPr>
          <p:cNvPr id="18" name="Text 16"/>
          <p:cNvSpPr/>
          <p:nvPr/>
        </p:nvSpPr>
        <p:spPr>
          <a:xfrm>
            <a:off x="8165783" y="5370671"/>
            <a:ext cx="5670947" cy="1451610"/>
          </a:xfrm>
          <a:prstGeom prst="rect">
            <a:avLst/>
          </a:prstGeom>
          <a:noFill/>
          <a:ln/>
        </p:spPr>
        <p:txBody>
          <a:bodyPr wrap="square" lIns="0" tIns="0" rIns="0" bIns="0" rtlCol="0" anchor="t"/>
          <a:lstStyle/>
          <a:p>
            <a:pPr indent="0" marL="0">
              <a:lnSpc>
                <a:spcPts val="2850"/>
              </a:lnSpc>
              <a:buNone/>
            </a:pPr>
            <a:r>
              <a:rPr lang="en-US" sz="1750" dirty="0">
                <a:solidFill>
                  <a:srgbClr val="405449"/>
                </a:solidFill>
                <a:latin typeface="Nobile" pitchFamily="34" charset="0"/>
                <a:ea typeface="Nobile" pitchFamily="34" charset="-122"/>
                <a:cs typeface="Nobile" pitchFamily="34" charset="-120"/>
              </a:rPr>
              <a:t>Finally, the modified image is converted back to the standard RGB color space, allowing the colorblind individual to perceive the enhanced version of the image.</a:t>
            </a:r>
            <a:endParaRPr lang="en-US" sz="1750" dirty="0"/>
          </a:p>
        </p:txBody>
      </p:sp>
      <p:sp>
        <p:nvSpPr>
          <p:cNvPr id="19" name="Text 17"/>
          <p:cNvSpPr/>
          <p:nvPr/>
        </p:nvSpPr>
        <p:spPr>
          <a:xfrm>
            <a:off x="793790" y="7077432"/>
            <a:ext cx="13042821" cy="362903"/>
          </a:xfrm>
          <a:prstGeom prst="rect">
            <a:avLst/>
          </a:prstGeom>
          <a:noFill/>
          <a:ln/>
        </p:spPr>
        <p:txBody>
          <a:bodyPr wrap="none" lIns="0" tIns="0" rIns="0" bIns="0" rtlCol="0" anchor="t"/>
          <a:lstStyle/>
          <a:p>
            <a:pPr indent="0" marL="0">
              <a:lnSpc>
                <a:spcPts val="2850"/>
              </a:lnSpc>
              <a:buNone/>
            </a:pP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13423" y="658416"/>
            <a:ext cx="5096351" cy="636984"/>
          </a:xfrm>
          <a:prstGeom prst="rect">
            <a:avLst/>
          </a:prstGeom>
          <a:noFill/>
          <a:ln/>
        </p:spPr>
        <p:txBody>
          <a:bodyPr wrap="none" lIns="0" tIns="0" rIns="0" bIns="0" rtlCol="0" anchor="t"/>
          <a:lstStyle/>
          <a:p>
            <a:pPr indent="0" marL="0">
              <a:lnSpc>
                <a:spcPts val="5000"/>
              </a:lnSpc>
              <a:buNone/>
            </a:pPr>
            <a:r>
              <a:rPr lang="en-US" sz="4000" b="1" dirty="0">
                <a:solidFill>
                  <a:srgbClr val="3B4540"/>
                </a:solidFill>
                <a:latin typeface="Fraunces" pitchFamily="34" charset="0"/>
                <a:ea typeface="Fraunces" pitchFamily="34" charset="-122"/>
                <a:cs typeface="Fraunces" pitchFamily="34" charset="-120"/>
              </a:rPr>
              <a:t>Conclusion</a:t>
            </a:r>
            <a:endParaRPr lang="en-US" sz="4000" dirty="0"/>
          </a:p>
        </p:txBody>
      </p:sp>
      <p:sp>
        <p:nvSpPr>
          <p:cNvPr id="4" name="Text 1"/>
          <p:cNvSpPr/>
          <p:nvPr/>
        </p:nvSpPr>
        <p:spPr>
          <a:xfrm>
            <a:off x="713423" y="1601153"/>
            <a:ext cx="7717155" cy="652224"/>
          </a:xfrm>
          <a:prstGeom prst="rect">
            <a:avLst/>
          </a:prstGeom>
          <a:noFill/>
          <a:ln/>
        </p:spPr>
        <p:txBody>
          <a:bodyPr wrap="square" lIns="0" tIns="0" rIns="0" bIns="0" rtlCol="0" anchor="t"/>
          <a:lstStyle/>
          <a:p>
            <a:pPr indent="0" marL="0">
              <a:lnSpc>
                <a:spcPts val="2550"/>
              </a:lnSpc>
              <a:buNone/>
            </a:pPr>
            <a:r>
              <a:rPr lang="en-US" sz="1600" dirty="0">
                <a:solidFill>
                  <a:srgbClr val="405449"/>
                </a:solidFill>
                <a:latin typeface="Nobile" pitchFamily="34" charset="0"/>
                <a:ea typeface="Nobile" pitchFamily="34" charset="-122"/>
                <a:cs typeface="Nobile" pitchFamily="34" charset="-120"/>
              </a:rPr>
              <a:t>Computer vision has emerged as a powerful tool in healthcare, revolutionizing the detection and diagnosis of eye conditions.</a:t>
            </a:r>
            <a:endParaRPr lang="en-US" sz="1600" dirty="0"/>
          </a:p>
        </p:txBody>
      </p:sp>
      <p:pic>
        <p:nvPicPr>
          <p:cNvPr id="5" name="Image 1" descr="preencoded.png">    </p:cNvPr>
          <p:cNvPicPr>
            <a:picLocks noChangeAspect="1"/>
          </p:cNvPicPr>
          <p:nvPr/>
        </p:nvPicPr>
        <p:blipFill>
          <a:blip r:embed="rId2"/>
          <a:stretch>
            <a:fillRect/>
          </a:stretch>
        </p:blipFill>
        <p:spPr>
          <a:xfrm>
            <a:off x="713423" y="2482691"/>
            <a:ext cx="1019175" cy="1630799"/>
          </a:xfrm>
          <a:prstGeom prst="rect">
            <a:avLst/>
          </a:prstGeom>
        </p:spPr>
      </p:pic>
      <p:sp>
        <p:nvSpPr>
          <p:cNvPr id="6" name="Text 2"/>
          <p:cNvSpPr/>
          <p:nvPr/>
        </p:nvSpPr>
        <p:spPr>
          <a:xfrm>
            <a:off x="2038350" y="2686526"/>
            <a:ext cx="2551628" cy="318492"/>
          </a:xfrm>
          <a:prstGeom prst="rect">
            <a:avLst/>
          </a:prstGeom>
          <a:noFill/>
          <a:ln/>
        </p:spPr>
        <p:txBody>
          <a:bodyPr wrap="none" lIns="0" tIns="0" rIns="0" bIns="0" rtlCol="0" anchor="t"/>
          <a:lstStyle/>
          <a:p>
            <a:pPr algn="l" indent="0" marL="0">
              <a:lnSpc>
                <a:spcPts val="2500"/>
              </a:lnSpc>
              <a:buNone/>
            </a:pPr>
            <a:r>
              <a:rPr lang="en-US" sz="2000" b="1" dirty="0">
                <a:solidFill>
                  <a:srgbClr val="405449"/>
                </a:solidFill>
                <a:latin typeface="Fraunces" pitchFamily="34" charset="0"/>
                <a:ea typeface="Fraunces" pitchFamily="34" charset="-122"/>
                <a:cs typeface="Fraunces" pitchFamily="34" charset="-120"/>
              </a:rPr>
              <a:t>Enhanced Accuracy</a:t>
            </a:r>
            <a:endParaRPr lang="en-US" sz="2000" dirty="0"/>
          </a:p>
        </p:txBody>
      </p:sp>
      <p:sp>
        <p:nvSpPr>
          <p:cNvPr id="7" name="Text 3"/>
          <p:cNvSpPr/>
          <p:nvPr/>
        </p:nvSpPr>
        <p:spPr>
          <a:xfrm>
            <a:off x="2038350" y="3127296"/>
            <a:ext cx="6392228" cy="652224"/>
          </a:xfrm>
          <a:prstGeom prst="rect">
            <a:avLst/>
          </a:prstGeom>
          <a:noFill/>
          <a:ln/>
        </p:spPr>
        <p:txBody>
          <a:bodyPr wrap="square" lIns="0" tIns="0" rIns="0" bIns="0" rtlCol="0" anchor="t"/>
          <a:lstStyle/>
          <a:p>
            <a:pPr algn="l" indent="0" marL="0">
              <a:lnSpc>
                <a:spcPts val="2550"/>
              </a:lnSpc>
              <a:buNone/>
            </a:pPr>
            <a:r>
              <a:rPr lang="en-US" sz="1600" dirty="0">
                <a:solidFill>
                  <a:srgbClr val="405449"/>
                </a:solidFill>
                <a:latin typeface="Nobile" pitchFamily="34" charset="0"/>
                <a:ea typeface="Nobile" pitchFamily="34" charset="-122"/>
                <a:cs typeface="Nobile" pitchFamily="34" charset="-120"/>
              </a:rPr>
              <a:t>Computer vision algorithms provide highly accurate and objective diagnoses, improving the reliability of patient care.</a:t>
            </a:r>
            <a:endParaRPr lang="en-US" sz="1600" dirty="0"/>
          </a:p>
        </p:txBody>
      </p:sp>
      <p:pic>
        <p:nvPicPr>
          <p:cNvPr id="8" name="Image 2" descr="preencoded.png">    </p:cNvPr>
          <p:cNvPicPr>
            <a:picLocks noChangeAspect="1"/>
          </p:cNvPicPr>
          <p:nvPr/>
        </p:nvPicPr>
        <p:blipFill>
          <a:blip r:embed="rId3"/>
          <a:stretch>
            <a:fillRect/>
          </a:stretch>
        </p:blipFill>
        <p:spPr>
          <a:xfrm>
            <a:off x="713423" y="4113490"/>
            <a:ext cx="1019175" cy="1630799"/>
          </a:xfrm>
          <a:prstGeom prst="rect">
            <a:avLst/>
          </a:prstGeom>
        </p:spPr>
      </p:pic>
      <p:sp>
        <p:nvSpPr>
          <p:cNvPr id="9" name="Text 4"/>
          <p:cNvSpPr/>
          <p:nvPr/>
        </p:nvSpPr>
        <p:spPr>
          <a:xfrm>
            <a:off x="2038350" y="4317325"/>
            <a:ext cx="2640330" cy="318492"/>
          </a:xfrm>
          <a:prstGeom prst="rect">
            <a:avLst/>
          </a:prstGeom>
          <a:noFill/>
          <a:ln/>
        </p:spPr>
        <p:txBody>
          <a:bodyPr wrap="none" lIns="0" tIns="0" rIns="0" bIns="0" rtlCol="0" anchor="t"/>
          <a:lstStyle/>
          <a:p>
            <a:pPr algn="l" indent="0" marL="0">
              <a:lnSpc>
                <a:spcPts val="2500"/>
              </a:lnSpc>
              <a:buNone/>
            </a:pPr>
            <a:r>
              <a:rPr lang="en-US" sz="2000" b="1" dirty="0">
                <a:solidFill>
                  <a:srgbClr val="405449"/>
                </a:solidFill>
                <a:latin typeface="Fraunces" pitchFamily="34" charset="0"/>
                <a:ea typeface="Fraunces" pitchFamily="34" charset="-122"/>
                <a:cs typeface="Fraunces" pitchFamily="34" charset="-120"/>
              </a:rPr>
              <a:t>Improved Efficiency</a:t>
            </a:r>
            <a:endParaRPr lang="en-US" sz="2000" dirty="0"/>
          </a:p>
        </p:txBody>
      </p:sp>
      <p:sp>
        <p:nvSpPr>
          <p:cNvPr id="10" name="Text 5"/>
          <p:cNvSpPr/>
          <p:nvPr/>
        </p:nvSpPr>
        <p:spPr>
          <a:xfrm>
            <a:off x="2038350" y="4758095"/>
            <a:ext cx="6392228" cy="652224"/>
          </a:xfrm>
          <a:prstGeom prst="rect">
            <a:avLst/>
          </a:prstGeom>
          <a:noFill/>
          <a:ln/>
        </p:spPr>
        <p:txBody>
          <a:bodyPr wrap="square" lIns="0" tIns="0" rIns="0" bIns="0" rtlCol="0" anchor="t"/>
          <a:lstStyle/>
          <a:p>
            <a:pPr algn="l" indent="0" marL="0">
              <a:lnSpc>
                <a:spcPts val="2550"/>
              </a:lnSpc>
              <a:buNone/>
            </a:pPr>
            <a:r>
              <a:rPr lang="en-US" sz="1600" dirty="0">
                <a:solidFill>
                  <a:srgbClr val="405449"/>
                </a:solidFill>
                <a:latin typeface="Nobile" pitchFamily="34" charset="0"/>
                <a:ea typeface="Nobile" pitchFamily="34" charset="-122"/>
                <a:cs typeface="Nobile" pitchFamily="34" charset="-120"/>
              </a:rPr>
              <a:t>Automation streamlines diagnostic processes, reducing time and effort, allowing for faster diagnoses and treatment initiation.</a:t>
            </a:r>
            <a:endParaRPr lang="en-US" sz="1600" dirty="0"/>
          </a:p>
        </p:txBody>
      </p:sp>
      <p:pic>
        <p:nvPicPr>
          <p:cNvPr id="11" name="Image 3" descr="preencoded.png">    </p:cNvPr>
          <p:cNvPicPr>
            <a:picLocks noChangeAspect="1"/>
          </p:cNvPicPr>
          <p:nvPr/>
        </p:nvPicPr>
        <p:blipFill>
          <a:blip r:embed="rId4"/>
          <a:stretch>
            <a:fillRect/>
          </a:stretch>
        </p:blipFill>
        <p:spPr>
          <a:xfrm>
            <a:off x="713423" y="5744289"/>
            <a:ext cx="1019175" cy="1826776"/>
          </a:xfrm>
          <a:prstGeom prst="rect">
            <a:avLst/>
          </a:prstGeom>
        </p:spPr>
      </p:pic>
      <p:sp>
        <p:nvSpPr>
          <p:cNvPr id="12" name="Text 6"/>
          <p:cNvSpPr/>
          <p:nvPr/>
        </p:nvSpPr>
        <p:spPr>
          <a:xfrm>
            <a:off x="2038350" y="5948124"/>
            <a:ext cx="2988588" cy="318492"/>
          </a:xfrm>
          <a:prstGeom prst="rect">
            <a:avLst/>
          </a:prstGeom>
          <a:noFill/>
          <a:ln/>
        </p:spPr>
        <p:txBody>
          <a:bodyPr wrap="none" lIns="0" tIns="0" rIns="0" bIns="0" rtlCol="0" anchor="t"/>
          <a:lstStyle/>
          <a:p>
            <a:pPr algn="l" indent="0" marL="0">
              <a:lnSpc>
                <a:spcPts val="2500"/>
              </a:lnSpc>
              <a:buNone/>
            </a:pPr>
            <a:r>
              <a:rPr lang="en-US" sz="2000" b="1" dirty="0">
                <a:solidFill>
                  <a:srgbClr val="405449"/>
                </a:solidFill>
                <a:latin typeface="Fraunces" pitchFamily="34" charset="0"/>
                <a:ea typeface="Fraunces" pitchFamily="34" charset="-122"/>
                <a:cs typeface="Fraunces" pitchFamily="34" charset="-120"/>
              </a:rPr>
              <a:t>Increased Accessibility</a:t>
            </a:r>
            <a:endParaRPr lang="en-US" sz="2000" dirty="0"/>
          </a:p>
        </p:txBody>
      </p:sp>
      <p:sp>
        <p:nvSpPr>
          <p:cNvPr id="13" name="Text 7"/>
          <p:cNvSpPr/>
          <p:nvPr/>
        </p:nvSpPr>
        <p:spPr>
          <a:xfrm>
            <a:off x="2038350" y="6388894"/>
            <a:ext cx="6392228" cy="978337"/>
          </a:xfrm>
          <a:prstGeom prst="rect">
            <a:avLst/>
          </a:prstGeom>
          <a:noFill/>
          <a:ln/>
        </p:spPr>
        <p:txBody>
          <a:bodyPr wrap="square" lIns="0" tIns="0" rIns="0" bIns="0" rtlCol="0" anchor="t"/>
          <a:lstStyle/>
          <a:p>
            <a:pPr algn="l" indent="0" marL="0">
              <a:lnSpc>
                <a:spcPts val="2550"/>
              </a:lnSpc>
              <a:buNone/>
            </a:pPr>
            <a:r>
              <a:rPr lang="en-US" sz="1600" dirty="0">
                <a:solidFill>
                  <a:srgbClr val="405449"/>
                </a:solidFill>
                <a:latin typeface="Nobile" pitchFamily="34" charset="0"/>
                <a:ea typeface="Nobile" pitchFamily="34" charset="-122"/>
                <a:cs typeface="Nobile" pitchFamily="34" charset="-120"/>
              </a:rPr>
              <a:t>Computer vision solutions can be deployed in various settings, increasing access to diagnosis and treatment for diverse populations.</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2024-09-20T07:31:52Z</dcterms:created>
  <dcterms:modified xsi:type="dcterms:W3CDTF">2024-09-20T07:31:52Z</dcterms:modified>
</cp:coreProperties>
</file>